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85" r:id="rId4"/>
    <p:sldId id="277" r:id="rId5"/>
    <p:sldId id="275" r:id="rId6"/>
    <p:sldId id="258" r:id="rId7"/>
    <p:sldId id="278" r:id="rId8"/>
    <p:sldId id="261" r:id="rId9"/>
    <p:sldId id="279" r:id="rId10"/>
    <p:sldId id="262" r:id="rId11"/>
    <p:sldId id="272" r:id="rId12"/>
    <p:sldId id="282" r:id="rId13"/>
    <p:sldId id="280" r:id="rId14"/>
    <p:sldId id="283" r:id="rId15"/>
    <p:sldId id="259" r:id="rId16"/>
    <p:sldId id="263" r:id="rId17"/>
    <p:sldId id="284" r:id="rId18"/>
    <p:sldId id="264" r:id="rId19"/>
    <p:sldId id="265" r:id="rId20"/>
    <p:sldId id="266" r:id="rId21"/>
    <p:sldId id="267" r:id="rId22"/>
    <p:sldId id="268" r:id="rId23"/>
    <p:sldId id="269" r:id="rId24"/>
    <p:sldId id="270" r:id="rId25"/>
    <p:sldId id="281" r:id="rId26"/>
    <p:sldId id="286" r:id="rId27"/>
    <p:sldId id="287"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51E"/>
    <a:srgbClr val="F1FD55"/>
    <a:srgbClr val="F9FEB8"/>
    <a:srgbClr val="FF7C80"/>
    <a:srgbClr val="F1FD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108" d="100"/>
          <a:sy n="108"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9D8830-9735-4E59-9CC1-C7AB22891D82}" type="datetimeFigureOut">
              <a:rPr kumimoji="1" lang="ja-JP" altLang="en-US" smtClean="0"/>
              <a:t>2021/10/6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AB6BB4-6322-4797-9820-4A78B14C1A63}" type="slidenum">
              <a:rPr kumimoji="1" lang="ja-JP" altLang="en-US" smtClean="0"/>
              <a:t>‹#›</a:t>
            </a:fld>
            <a:endParaRPr kumimoji="1" lang="ja-JP" altLang="en-US"/>
          </a:p>
        </p:txBody>
      </p:sp>
    </p:spTree>
    <p:extLst>
      <p:ext uri="{BB962C8B-B14F-4D97-AF65-F5344CB8AC3E}">
        <p14:creationId xmlns:p14="http://schemas.microsoft.com/office/powerpoint/2010/main" val="18117811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・先生からの条件が挑戦すること</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・市販されている電化製品を一から作ることによって、今まで知らなかった内部構造などを深く知ることができるという点もあります</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19</a:t>
            </a:fld>
            <a:endParaRPr kumimoji="1" lang="ja-JP" altLang="en-US"/>
          </a:p>
        </p:txBody>
      </p:sp>
    </p:spTree>
    <p:extLst>
      <p:ext uri="{BB962C8B-B14F-4D97-AF65-F5344CB8AC3E}">
        <p14:creationId xmlns:p14="http://schemas.microsoft.com/office/powerpoint/2010/main" val="365870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6F1947-2A45-4EDB-8551-71FABAA0024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9610463-7FA5-4B4F-9347-FF34B47271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8462AF2-A51C-48AB-9EB5-918A33F32A6E}"/>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EAD4765C-025F-47A9-BE4B-E3E8067C6CF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FB048E8-60B8-4474-B2EF-29F3202174DA}"/>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796330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D198F7-8A92-4285-9245-EC4E8C6F0FF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464C0A0-755D-49ED-8ADC-7A80CE81068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358C001-5BE0-4294-80B5-C34C47AD0B67}"/>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8B8E12DE-20B7-453D-B6B7-F943AC5ED9D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4A58F61-5424-4C32-8920-B6540070831E}"/>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3838482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0CBBBE2-CE66-4351-9F79-AAFDAA701EA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8543C5-A30A-4375-996E-7AA120ADD5C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25FE8C9-B5F7-4838-9FA3-7CD01950B4DC}"/>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D173655A-44FD-4F85-8F01-E4D64011E9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B8C209A-B662-4444-9B4F-8E9752942282}"/>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1350356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74BBE2-2999-4CD7-81B4-5051FEF7797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1458A0D-496E-4D42-854A-62A8B3B1944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121AB2-E39F-4B48-BFD0-58B163DD3A89}"/>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1BB0ECEF-E08C-41D7-98D2-095A5D87F1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08FD98-0FF1-443E-AD58-D811081731A4}"/>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258555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180EBC-4940-499F-BAA7-E65B54CA8A4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94FEC8C-82A8-4AE7-9D30-81F7659106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16949D2-1B44-41FF-8381-D1D32805DFE8}"/>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31F565F1-F58C-4069-849F-7C01F6AEE93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2D02D02-BD79-40DE-8639-DBA3DC5730A7}"/>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3941687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5593B7-FE94-4A84-A58A-5129EE7BE15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3F43218-8A00-4535-A388-FD30E89D903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88E783A-979A-4AF7-A1ED-E339801E23D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F404528-E416-4EF6-A08F-CEC0AF281071}"/>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6" name="フッター プレースホルダー 5">
            <a:extLst>
              <a:ext uri="{FF2B5EF4-FFF2-40B4-BE49-F238E27FC236}">
                <a16:creationId xmlns:a16="http://schemas.microsoft.com/office/drawing/2014/main" id="{FA57CF5C-BA3D-47B7-96D0-E0ECAE1F6D1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7739411-3941-47EA-B770-BD3AF11B6CA4}"/>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3458321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9C488-D1FC-41F9-A619-A2C0715079E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7561322-9A32-4650-B0A0-B4446E332D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49F801F-F72F-484B-B963-DA08BC02A9B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F7CF62A-1259-4576-A3A4-1680A8ED59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3BD796D-9B57-4159-AB51-4DEC3B35C6A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A12DCD2-933D-4D85-B1E9-4B93B2C26E7F}"/>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8" name="フッター プレースホルダー 7">
            <a:extLst>
              <a:ext uri="{FF2B5EF4-FFF2-40B4-BE49-F238E27FC236}">
                <a16:creationId xmlns:a16="http://schemas.microsoft.com/office/drawing/2014/main" id="{72CBDA5B-B4F2-4DD2-8536-608DF047A2E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079EB19-FC40-4290-906B-248C4F183967}"/>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2394641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13CACD-71E9-426C-B530-A886526029A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DD8F7A1-85EA-4FDB-9826-5712D2489262}"/>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4" name="フッター プレースホルダー 3">
            <a:extLst>
              <a:ext uri="{FF2B5EF4-FFF2-40B4-BE49-F238E27FC236}">
                <a16:creationId xmlns:a16="http://schemas.microsoft.com/office/drawing/2014/main" id="{146562FD-B41F-4273-8B79-C7D654043B6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DC1564A-8271-4232-80EE-1B07E5F50379}"/>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1025425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0ADBC25-7F7E-46FE-8C3C-1086F1F9EC86}"/>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3" name="フッター プレースホルダー 2">
            <a:extLst>
              <a:ext uri="{FF2B5EF4-FFF2-40B4-BE49-F238E27FC236}">
                <a16:creationId xmlns:a16="http://schemas.microsoft.com/office/drawing/2014/main" id="{6B4DC337-7494-4CA5-8DD4-967DB03130B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3C84FD-80FB-4969-926A-1DD55FB322A0}"/>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4118368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C7ADFD-D3EB-4710-8798-9DA838827C9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169F1CC-1D97-4F23-A9B5-3C6532FD91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641BB55-7FDE-44D5-A103-C23392A81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319A614-F1AC-4612-8EA4-54EF02510147}"/>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6" name="フッター プレースホルダー 5">
            <a:extLst>
              <a:ext uri="{FF2B5EF4-FFF2-40B4-BE49-F238E27FC236}">
                <a16:creationId xmlns:a16="http://schemas.microsoft.com/office/drawing/2014/main" id="{6165C9D6-EADD-46EB-9F11-FF8B2379535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88E7AE1-7A64-4F8A-94DC-82FC27D26A8A}"/>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4263635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49AA76-FCA2-4F1E-8F42-5A8EB4D143D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C0293BA-BD7E-4ED1-995B-B7DAAE7386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E6234D9-FC6E-4186-AB84-CFD1FB991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B15D604-8F9F-40F6-8DCB-401DC2CC900D}"/>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6" name="フッター プレースホルダー 5">
            <a:extLst>
              <a:ext uri="{FF2B5EF4-FFF2-40B4-BE49-F238E27FC236}">
                <a16:creationId xmlns:a16="http://schemas.microsoft.com/office/drawing/2014/main" id="{BD66D72E-B858-4DA2-BB95-FD90C5262DC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D058E18-5B84-492B-BB66-8077BE835E01}"/>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1698678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CD8A8A4-C3FB-4769-BC55-FAAEC57C7F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8B635E-FDB3-4AC3-81AA-301242ABFF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97A317-8C8E-4BDC-A754-CDB5AF2880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DD4DFE18-E359-466A-A180-B98BCEE01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D3545EC-A149-4A17-8121-5FD30FDF84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52204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RikiishiSuzunosuke/AIspeaker_yosi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jp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svg"/><Relationship Id="rId10" Type="http://schemas.openxmlformats.org/officeDocument/2006/relationships/image" Target="../media/image21.sv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051E"/>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A32B40F-5F35-41C2-99C8-E61BA75FA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530" y="0"/>
            <a:ext cx="6891130" cy="6858000"/>
          </a:xfrm>
          <a:prstGeom prst="rect">
            <a:avLst/>
          </a:prstGeom>
        </p:spPr>
      </p:pic>
      <p:sp>
        <p:nvSpPr>
          <p:cNvPr id="2" name="タイトル 1">
            <a:extLst>
              <a:ext uri="{FF2B5EF4-FFF2-40B4-BE49-F238E27FC236}">
                <a16:creationId xmlns:a16="http://schemas.microsoft.com/office/drawing/2014/main" id="{129BB719-186B-46D8-AE6F-9731BEA71353}"/>
              </a:ext>
            </a:extLst>
          </p:cNvPr>
          <p:cNvSpPr>
            <a:spLocks noGrp="1"/>
          </p:cNvSpPr>
          <p:nvPr>
            <p:ph type="ctrTitle"/>
          </p:nvPr>
        </p:nvSpPr>
        <p:spPr>
          <a:xfrm>
            <a:off x="1587304" y="-172119"/>
            <a:ext cx="8403582" cy="1871869"/>
          </a:xfrm>
        </p:spPr>
        <p:txBody>
          <a:bodyPr/>
          <a:lstStyle/>
          <a:p>
            <a:r>
              <a:rPr kumimoji="1" lang="en-US" altLang="ja-JP" b="1" dirty="0">
                <a:solidFill>
                  <a:schemeClr val="bg1"/>
                </a:solidFill>
                <a:latin typeface="Palatino Linotype" panose="02040502050505030304" pitchFamily="18" charset="0"/>
                <a:ea typeface="BIZ UDPゴシック" panose="020B0400000000000000" pitchFamily="50" charset="-128"/>
              </a:rPr>
              <a:t>AI</a:t>
            </a:r>
            <a:r>
              <a:rPr kumimoji="1" lang="ja-JP" altLang="en-US" b="1" dirty="0">
                <a:solidFill>
                  <a:schemeClr val="bg1"/>
                </a:solidFill>
                <a:latin typeface="Palatino Linotype" panose="02040502050505030304" pitchFamily="18" charset="0"/>
                <a:ea typeface="BIZ UDPゴシック" panose="020B0400000000000000" pitchFamily="50" charset="-128"/>
              </a:rPr>
              <a:t>スピーカー</a:t>
            </a:r>
            <a:r>
              <a:rPr lang="ja-JP" altLang="en-US" sz="6600" b="1" dirty="0">
                <a:solidFill>
                  <a:schemeClr val="bg1"/>
                </a:solidFill>
                <a:latin typeface="BIZ UDPゴシック" panose="020B0400000000000000" pitchFamily="50" charset="-128"/>
                <a:ea typeface="BIZ UDPゴシック" panose="020B0400000000000000" pitchFamily="50" charset="-128"/>
              </a:rPr>
              <a:t>開発</a:t>
            </a:r>
            <a:endParaRPr kumimoji="1" lang="ja-JP" altLang="en-US" sz="6600" b="1" dirty="0">
              <a:solidFill>
                <a:schemeClr val="bg1"/>
              </a:solidFill>
              <a:latin typeface="Palatino Linotype" panose="02040502050505030304" pitchFamily="18" charset="0"/>
              <a:ea typeface="BIZ UDPゴシック" panose="020B0400000000000000" pitchFamily="50" charset="-128"/>
            </a:endParaRPr>
          </a:p>
        </p:txBody>
      </p:sp>
      <p:sp>
        <p:nvSpPr>
          <p:cNvPr id="3" name="字幕 2">
            <a:extLst>
              <a:ext uri="{FF2B5EF4-FFF2-40B4-BE49-F238E27FC236}">
                <a16:creationId xmlns:a16="http://schemas.microsoft.com/office/drawing/2014/main" id="{C47E9879-2AD5-4BBE-B8BF-A1B977C49BAF}"/>
              </a:ext>
            </a:extLst>
          </p:cNvPr>
          <p:cNvSpPr>
            <a:spLocks noGrp="1"/>
          </p:cNvSpPr>
          <p:nvPr>
            <p:ph type="subTitle" idx="1"/>
          </p:nvPr>
        </p:nvSpPr>
        <p:spPr>
          <a:xfrm>
            <a:off x="9329129" y="4716669"/>
            <a:ext cx="9144000" cy="1655762"/>
          </a:xfrm>
        </p:spPr>
        <p:txBody>
          <a:bodyPr>
            <a:noAutofit/>
          </a:bodyPr>
          <a:lstStyle/>
          <a:p>
            <a:pPr algn="l"/>
            <a:r>
              <a:rPr lang="ja-JP" altLang="en-US" sz="3200" b="1" dirty="0">
                <a:solidFill>
                  <a:schemeClr val="bg1"/>
                </a:solidFill>
              </a:rPr>
              <a:t>メンバー</a:t>
            </a:r>
            <a:endParaRPr kumimoji="1" lang="en-US" altLang="ja-JP" sz="3200" b="1" dirty="0">
              <a:solidFill>
                <a:schemeClr val="bg1"/>
              </a:solidFill>
            </a:endParaRPr>
          </a:p>
          <a:p>
            <a:pPr algn="l"/>
            <a:r>
              <a:rPr kumimoji="1" lang="ja-JP" altLang="en-US" sz="3200" b="1" dirty="0">
                <a:solidFill>
                  <a:schemeClr val="bg1"/>
                </a:solidFill>
              </a:rPr>
              <a:t>力石鈴之佑</a:t>
            </a:r>
            <a:endParaRPr kumimoji="1" lang="en-US" altLang="ja-JP" sz="3200" b="1" dirty="0">
              <a:solidFill>
                <a:schemeClr val="bg1"/>
              </a:solidFill>
            </a:endParaRPr>
          </a:p>
          <a:p>
            <a:pPr algn="l"/>
            <a:r>
              <a:rPr lang="ja-JP" altLang="en-US" sz="3200" b="1" dirty="0">
                <a:solidFill>
                  <a:schemeClr val="bg1"/>
                </a:solidFill>
              </a:rPr>
              <a:t>山田晃生</a:t>
            </a:r>
            <a:endParaRPr kumimoji="1" lang="ja-JP" altLang="en-US" sz="3200" b="1" dirty="0">
              <a:solidFill>
                <a:schemeClr val="bg1"/>
              </a:solidFill>
            </a:endParaRPr>
          </a:p>
        </p:txBody>
      </p:sp>
    </p:spTree>
    <p:extLst>
      <p:ext uri="{BB962C8B-B14F-4D97-AF65-F5344CB8AC3E}">
        <p14:creationId xmlns:p14="http://schemas.microsoft.com/office/powerpoint/2010/main" val="1883977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8D1E52-1FE3-424C-A02A-A92FBB994C13}"/>
              </a:ext>
            </a:extLst>
          </p:cNvPr>
          <p:cNvSpPr>
            <a:spLocks noGrp="1"/>
          </p:cNvSpPr>
          <p:nvPr>
            <p:ph type="title"/>
          </p:nvPr>
        </p:nvSpPr>
        <p:spPr/>
        <p:txBody>
          <a:bodyPr/>
          <a:lstStyle/>
          <a:p>
            <a:r>
              <a:rPr lang="en-US" altLang="ja-JP" dirty="0"/>
              <a:t>【AI】→ TensorFlow</a:t>
            </a:r>
            <a:endParaRPr kumimoji="1" lang="ja-JP" altLang="en-US" dirty="0"/>
          </a:p>
        </p:txBody>
      </p:sp>
      <p:sp>
        <p:nvSpPr>
          <p:cNvPr id="3" name="コンテンツ プレースホルダー 2">
            <a:extLst>
              <a:ext uri="{FF2B5EF4-FFF2-40B4-BE49-F238E27FC236}">
                <a16:creationId xmlns:a16="http://schemas.microsoft.com/office/drawing/2014/main" id="{C0DB5DBE-E7E6-43F0-8747-65CE319F9758}"/>
              </a:ext>
            </a:extLst>
          </p:cNvPr>
          <p:cNvSpPr>
            <a:spLocks noGrp="1"/>
          </p:cNvSpPr>
          <p:nvPr>
            <p:ph idx="1"/>
          </p:nvPr>
        </p:nvSpPr>
        <p:spPr>
          <a:xfrm>
            <a:off x="683455" y="1506548"/>
            <a:ext cx="10515600" cy="4351338"/>
          </a:xfrm>
        </p:spPr>
        <p:txBody>
          <a:bodyPr>
            <a:normAutofit/>
          </a:bodyPr>
          <a:lstStyle/>
          <a:p>
            <a:r>
              <a:rPr lang="en-US" altLang="ja-JP" dirty="0"/>
              <a:t>Python</a:t>
            </a:r>
            <a:r>
              <a:rPr lang="ja-JP" altLang="en-US" dirty="0"/>
              <a:t>のライブラリ</a:t>
            </a:r>
            <a:endParaRPr lang="en-US" altLang="ja-JP" dirty="0"/>
          </a:p>
          <a:p>
            <a:pPr marL="0" indent="0">
              <a:buNone/>
            </a:pPr>
            <a:endParaRPr lang="en-US" altLang="ja-JP" dirty="0"/>
          </a:p>
          <a:p>
            <a:r>
              <a:rPr lang="ja-JP" altLang="en-US" dirty="0"/>
              <a:t>テキストデータを入力</a:t>
            </a:r>
            <a:endParaRPr lang="en-US" altLang="ja-JP" dirty="0"/>
          </a:p>
          <a:p>
            <a:r>
              <a:rPr lang="ja-JP" altLang="en-US" dirty="0"/>
              <a:t>ニューラルネットワークで確率を計算</a:t>
            </a:r>
            <a:endParaRPr lang="en-US" altLang="ja-JP" dirty="0"/>
          </a:p>
          <a:p>
            <a:r>
              <a:rPr lang="ja-JP" altLang="en-US" dirty="0"/>
              <a:t>最も確率が高い質問内容を予測結果として返す</a:t>
            </a:r>
            <a:endParaRPr lang="en-US" altLang="ja-JP" dirty="0"/>
          </a:p>
          <a:p>
            <a:pPr marL="0" indent="0">
              <a:buNone/>
            </a:pPr>
            <a:r>
              <a:rPr lang="ja-JP" altLang="en-US" dirty="0"/>
              <a:t>　→天気、占い、ニュース、日時</a:t>
            </a:r>
            <a:r>
              <a:rPr lang="en-US" altLang="ja-JP" dirty="0"/>
              <a:t>etc.</a:t>
            </a:r>
            <a:r>
              <a:rPr lang="ja-JP" altLang="en-US" dirty="0"/>
              <a:t>のどれなのか</a:t>
            </a:r>
            <a:endParaRPr lang="en-US" altLang="ja-JP" dirty="0"/>
          </a:p>
          <a:p>
            <a:endParaRPr lang="en-US" altLang="ja-JP" dirty="0"/>
          </a:p>
          <a:p>
            <a:endParaRPr lang="en-US" altLang="ja-JP" dirty="0"/>
          </a:p>
          <a:p>
            <a:endParaRPr lang="en-US" altLang="ja-JP" dirty="0"/>
          </a:p>
          <a:p>
            <a:endParaRPr lang="en-US" altLang="ja-JP" dirty="0"/>
          </a:p>
          <a:p>
            <a:pPr marL="0" indent="0">
              <a:buNone/>
            </a:pPr>
            <a:endParaRPr lang="en-US" altLang="ja-JP" dirty="0"/>
          </a:p>
          <a:p>
            <a:pPr marL="0" indent="0">
              <a:buNone/>
            </a:pPr>
            <a:endParaRPr lang="en-US" altLang="ja-JP" dirty="0"/>
          </a:p>
        </p:txBody>
      </p:sp>
      <p:sp>
        <p:nvSpPr>
          <p:cNvPr id="8" name="テキスト ボックス 7">
            <a:extLst>
              <a:ext uri="{FF2B5EF4-FFF2-40B4-BE49-F238E27FC236}">
                <a16:creationId xmlns:a16="http://schemas.microsoft.com/office/drawing/2014/main" id="{F5756DCC-4C03-4B33-9BBC-E3D54BA91CD8}"/>
              </a:ext>
            </a:extLst>
          </p:cNvPr>
          <p:cNvSpPr txBox="1"/>
          <p:nvPr/>
        </p:nvSpPr>
        <p:spPr>
          <a:xfrm>
            <a:off x="9573733" y="1861472"/>
            <a:ext cx="861774" cy="3641490"/>
          </a:xfrm>
          <a:prstGeom prst="rect">
            <a:avLst/>
          </a:prstGeom>
          <a:noFill/>
          <a:ln>
            <a:solidFill>
              <a:schemeClr val="tx1"/>
            </a:solidFill>
          </a:ln>
        </p:spPr>
        <p:txBody>
          <a:bodyPr vert="eaVert" wrap="square" rtlCol="0">
            <a:spAutoFit/>
          </a:bodyPr>
          <a:lstStyle/>
          <a:p>
            <a:r>
              <a:rPr kumimoji="1" lang="ja-JP" altLang="en-US" sz="4400" b="1" dirty="0">
                <a:solidFill>
                  <a:srgbClr val="FF0000"/>
                </a:solidFill>
              </a:rPr>
              <a:t>発話意図分類</a:t>
            </a:r>
          </a:p>
        </p:txBody>
      </p:sp>
      <p:pic>
        <p:nvPicPr>
          <p:cNvPr id="11" name="図 10">
            <a:extLst>
              <a:ext uri="{FF2B5EF4-FFF2-40B4-BE49-F238E27FC236}">
                <a16:creationId xmlns:a16="http://schemas.microsoft.com/office/drawing/2014/main" id="{E8B82FCC-C5B3-43A0-9AA8-62E9B1B7296A}"/>
              </a:ext>
            </a:extLst>
          </p:cNvPr>
          <p:cNvPicPr>
            <a:picLocks noChangeAspect="1"/>
          </p:cNvPicPr>
          <p:nvPr/>
        </p:nvPicPr>
        <p:blipFill>
          <a:blip r:embed="rId2"/>
          <a:stretch>
            <a:fillRect/>
          </a:stretch>
        </p:blipFill>
        <p:spPr>
          <a:xfrm>
            <a:off x="8069649" y="1355038"/>
            <a:ext cx="2688569" cy="5416681"/>
          </a:xfrm>
          <a:prstGeom prst="rect">
            <a:avLst/>
          </a:prstGeom>
        </p:spPr>
      </p:pic>
    </p:spTree>
    <p:extLst>
      <p:ext uri="{BB962C8B-B14F-4D97-AF65-F5344CB8AC3E}">
        <p14:creationId xmlns:p14="http://schemas.microsoft.com/office/powerpoint/2010/main" val="3390673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199641-5C1E-4701-A8FE-D2C38B043385}"/>
              </a:ext>
            </a:extLst>
          </p:cNvPr>
          <p:cNvSpPr txBox="1"/>
          <p:nvPr/>
        </p:nvSpPr>
        <p:spPr>
          <a:xfrm>
            <a:off x="417097" y="478302"/>
            <a:ext cx="5510331" cy="769441"/>
          </a:xfrm>
          <a:prstGeom prst="rect">
            <a:avLst/>
          </a:prstGeom>
          <a:noFill/>
        </p:spPr>
        <p:txBody>
          <a:bodyPr wrap="square" rtlCol="0">
            <a:spAutoFit/>
          </a:bodyPr>
          <a:lstStyle/>
          <a:p>
            <a:r>
              <a:rPr lang="ja-JP" altLang="en-US" sz="4400" b="1" dirty="0"/>
              <a:t>発話意図分類の流れ</a:t>
            </a:r>
            <a:endParaRPr kumimoji="1" lang="ja-JP" altLang="en-US" sz="4400" b="1" dirty="0"/>
          </a:p>
        </p:txBody>
      </p:sp>
      <p:sp>
        <p:nvSpPr>
          <p:cNvPr id="8" name="テキスト ボックス 7">
            <a:extLst>
              <a:ext uri="{FF2B5EF4-FFF2-40B4-BE49-F238E27FC236}">
                <a16:creationId xmlns:a16="http://schemas.microsoft.com/office/drawing/2014/main" id="{6698B494-CBD1-40E7-9F00-763784498F9C}"/>
              </a:ext>
            </a:extLst>
          </p:cNvPr>
          <p:cNvSpPr txBox="1"/>
          <p:nvPr/>
        </p:nvSpPr>
        <p:spPr>
          <a:xfrm>
            <a:off x="1352138" y="1508760"/>
            <a:ext cx="800219" cy="3840480"/>
          </a:xfrm>
          <a:prstGeom prst="rect">
            <a:avLst/>
          </a:prstGeom>
          <a:noFill/>
          <a:ln>
            <a:solidFill>
              <a:schemeClr val="tx1"/>
            </a:solidFill>
          </a:ln>
        </p:spPr>
        <p:txBody>
          <a:bodyPr vert="eaVert" wrap="square" rtlCol="0">
            <a:spAutoFit/>
          </a:bodyPr>
          <a:lstStyle/>
          <a:p>
            <a:r>
              <a:rPr kumimoji="1" lang="ja-JP" altLang="en-US" sz="4000" dirty="0"/>
              <a:t>テキストデータ</a:t>
            </a:r>
          </a:p>
        </p:txBody>
      </p:sp>
      <p:sp>
        <p:nvSpPr>
          <p:cNvPr id="9" name="テキスト ボックス 8">
            <a:extLst>
              <a:ext uri="{FF2B5EF4-FFF2-40B4-BE49-F238E27FC236}">
                <a16:creationId xmlns:a16="http://schemas.microsoft.com/office/drawing/2014/main" id="{9D72F336-DECC-4EEF-8A17-20A16724BCD1}"/>
              </a:ext>
            </a:extLst>
          </p:cNvPr>
          <p:cNvSpPr txBox="1"/>
          <p:nvPr/>
        </p:nvSpPr>
        <p:spPr>
          <a:xfrm>
            <a:off x="4192168" y="2551837"/>
            <a:ext cx="694006" cy="1754326"/>
          </a:xfrm>
          <a:prstGeom prst="rect">
            <a:avLst/>
          </a:prstGeom>
          <a:noFill/>
          <a:ln>
            <a:solidFill>
              <a:schemeClr val="tx1"/>
            </a:solidFill>
          </a:ln>
        </p:spPr>
        <p:txBody>
          <a:bodyPr wrap="square" rtlCol="0">
            <a:spAutoFit/>
          </a:bodyPr>
          <a:lstStyle/>
          <a:p>
            <a:pPr algn="ctr"/>
            <a:r>
              <a:rPr kumimoji="1" lang="en-US" altLang="ja-JP" sz="5400" b="1" dirty="0">
                <a:solidFill>
                  <a:srgbClr val="FF0000"/>
                </a:solidFill>
              </a:rPr>
              <a:t>A</a:t>
            </a:r>
          </a:p>
          <a:p>
            <a:pPr algn="ctr"/>
            <a:r>
              <a:rPr kumimoji="1" lang="en-US" altLang="ja-JP" sz="5400" b="1" dirty="0">
                <a:solidFill>
                  <a:srgbClr val="FF0000"/>
                </a:solidFill>
              </a:rPr>
              <a:t>I</a:t>
            </a:r>
            <a:endParaRPr kumimoji="1" lang="ja-JP" altLang="en-US" sz="5400" b="1" dirty="0">
              <a:solidFill>
                <a:srgbClr val="FF0000"/>
              </a:solidFill>
            </a:endParaRPr>
          </a:p>
        </p:txBody>
      </p:sp>
      <p:sp>
        <p:nvSpPr>
          <p:cNvPr id="10" name="矢印: 右 9">
            <a:extLst>
              <a:ext uri="{FF2B5EF4-FFF2-40B4-BE49-F238E27FC236}">
                <a16:creationId xmlns:a16="http://schemas.microsoft.com/office/drawing/2014/main" id="{A0E76497-EAC0-4976-B441-E7A9B9E334DE}"/>
              </a:ext>
            </a:extLst>
          </p:cNvPr>
          <p:cNvSpPr/>
          <p:nvPr/>
        </p:nvSpPr>
        <p:spPr>
          <a:xfrm>
            <a:off x="2602522" y="3093134"/>
            <a:ext cx="1139483" cy="671732"/>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67A47CD9-F8F9-4793-BC4D-AAEBBCEFE635}"/>
              </a:ext>
            </a:extLst>
          </p:cNvPr>
          <p:cNvSpPr/>
          <p:nvPr/>
        </p:nvSpPr>
        <p:spPr>
          <a:xfrm>
            <a:off x="5336337" y="3093134"/>
            <a:ext cx="1139483" cy="671732"/>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BC694A8-5AEA-4DD8-B5BD-A92350E70EDD}"/>
              </a:ext>
            </a:extLst>
          </p:cNvPr>
          <p:cNvSpPr txBox="1"/>
          <p:nvPr/>
        </p:nvSpPr>
        <p:spPr>
          <a:xfrm>
            <a:off x="8366960" y="1412642"/>
            <a:ext cx="3224502" cy="3970318"/>
          </a:xfrm>
          <a:prstGeom prst="rect">
            <a:avLst/>
          </a:prstGeom>
          <a:noFill/>
        </p:spPr>
        <p:txBody>
          <a:bodyPr wrap="square" rtlCol="0">
            <a:spAutoFit/>
          </a:bodyPr>
          <a:lstStyle/>
          <a:p>
            <a:r>
              <a:rPr kumimoji="1" lang="ja-JP" altLang="en-US" sz="3600" b="1" dirty="0"/>
              <a:t>天気　</a:t>
            </a:r>
            <a:r>
              <a:rPr kumimoji="1" lang="en-US" altLang="ja-JP" sz="3600" b="1" dirty="0">
                <a:solidFill>
                  <a:srgbClr val="FF0000"/>
                </a:solidFill>
              </a:rPr>
              <a:t>90%</a:t>
            </a:r>
          </a:p>
          <a:p>
            <a:endParaRPr lang="en-US" altLang="ja-JP" sz="3600" b="1" dirty="0"/>
          </a:p>
          <a:p>
            <a:r>
              <a:rPr kumimoji="1" lang="ja-JP" altLang="en-US" sz="3600" b="1" dirty="0"/>
              <a:t>占い　</a:t>
            </a:r>
            <a:r>
              <a:rPr lang="en-US" altLang="ja-JP" sz="3600" b="1" dirty="0"/>
              <a:t>4</a:t>
            </a:r>
            <a:r>
              <a:rPr kumimoji="1" lang="en-US" altLang="ja-JP" sz="3600" b="1" dirty="0"/>
              <a:t>%</a:t>
            </a:r>
          </a:p>
          <a:p>
            <a:endParaRPr lang="en-US" altLang="ja-JP" sz="3600" b="1" dirty="0"/>
          </a:p>
          <a:p>
            <a:r>
              <a:rPr kumimoji="1" lang="ja-JP" altLang="en-US" sz="3600" b="1" dirty="0"/>
              <a:t>ニュース　</a:t>
            </a:r>
            <a:r>
              <a:rPr lang="en-US" altLang="ja-JP" sz="3600" b="1" dirty="0"/>
              <a:t>3</a:t>
            </a:r>
            <a:r>
              <a:rPr kumimoji="1" lang="en-US" altLang="ja-JP" sz="3600" b="1" dirty="0"/>
              <a:t>%</a:t>
            </a:r>
          </a:p>
          <a:p>
            <a:endParaRPr lang="en-US" altLang="ja-JP" sz="3600" b="1" dirty="0"/>
          </a:p>
          <a:p>
            <a:r>
              <a:rPr kumimoji="1" lang="ja-JP" altLang="en-US" sz="3600" b="1" dirty="0"/>
              <a:t>日時　</a:t>
            </a:r>
            <a:r>
              <a:rPr kumimoji="1" lang="en-US" altLang="ja-JP" sz="3600" b="1" dirty="0"/>
              <a:t>3%</a:t>
            </a:r>
            <a:endParaRPr kumimoji="1" lang="ja-JP" altLang="en-US" sz="3600" b="1" dirty="0"/>
          </a:p>
        </p:txBody>
      </p:sp>
      <p:sp>
        <p:nvSpPr>
          <p:cNvPr id="13" name="テキスト ボックス 12">
            <a:extLst>
              <a:ext uri="{FF2B5EF4-FFF2-40B4-BE49-F238E27FC236}">
                <a16:creationId xmlns:a16="http://schemas.microsoft.com/office/drawing/2014/main" id="{2D80026D-C379-4DEA-A885-512C752BE53B}"/>
              </a:ext>
            </a:extLst>
          </p:cNvPr>
          <p:cNvSpPr txBox="1"/>
          <p:nvPr/>
        </p:nvSpPr>
        <p:spPr>
          <a:xfrm>
            <a:off x="6777314" y="2418917"/>
            <a:ext cx="923330" cy="2020164"/>
          </a:xfrm>
          <a:prstGeom prst="rect">
            <a:avLst/>
          </a:prstGeom>
          <a:noFill/>
          <a:ln>
            <a:solidFill>
              <a:schemeClr val="tx1"/>
            </a:solidFill>
          </a:ln>
        </p:spPr>
        <p:txBody>
          <a:bodyPr vert="eaVert" wrap="square" rtlCol="0">
            <a:spAutoFit/>
          </a:bodyPr>
          <a:lstStyle/>
          <a:p>
            <a:r>
              <a:rPr kumimoji="1" lang="ja-JP" altLang="en-US" sz="4800" b="1" dirty="0"/>
              <a:t>確　率</a:t>
            </a:r>
          </a:p>
        </p:txBody>
      </p:sp>
      <p:pic>
        <p:nvPicPr>
          <p:cNvPr id="15" name="図 14">
            <a:extLst>
              <a:ext uri="{FF2B5EF4-FFF2-40B4-BE49-F238E27FC236}">
                <a16:creationId xmlns:a16="http://schemas.microsoft.com/office/drawing/2014/main" id="{00A6B0C9-5D05-4327-AB48-4E5D63E2CB32}"/>
              </a:ext>
            </a:extLst>
          </p:cNvPr>
          <p:cNvPicPr>
            <a:picLocks noChangeAspect="1"/>
          </p:cNvPicPr>
          <p:nvPr/>
        </p:nvPicPr>
        <p:blipFill>
          <a:blip r:embed="rId2"/>
          <a:stretch>
            <a:fillRect/>
          </a:stretch>
        </p:blipFill>
        <p:spPr>
          <a:xfrm flipH="1">
            <a:off x="6475820" y="-85509"/>
            <a:ext cx="2513010" cy="8783343"/>
          </a:xfrm>
          <a:prstGeom prst="rect">
            <a:avLst/>
          </a:prstGeom>
        </p:spPr>
      </p:pic>
    </p:spTree>
    <p:extLst>
      <p:ext uri="{BB962C8B-B14F-4D97-AF65-F5344CB8AC3E}">
        <p14:creationId xmlns:p14="http://schemas.microsoft.com/office/powerpoint/2010/main" val="985595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868B1-EE40-4B93-B992-8C68AE86264A}"/>
              </a:ext>
            </a:extLst>
          </p:cNvPr>
          <p:cNvSpPr>
            <a:spLocks noGrp="1"/>
          </p:cNvSpPr>
          <p:nvPr>
            <p:ph type="title"/>
          </p:nvPr>
        </p:nvSpPr>
        <p:spPr>
          <a:xfrm>
            <a:off x="533835" y="-7556"/>
            <a:ext cx="10515600" cy="1035658"/>
          </a:xfrm>
        </p:spPr>
        <p:txBody>
          <a:bodyPr/>
          <a:lstStyle/>
          <a:p>
            <a:r>
              <a:rPr kumimoji="1" lang="ja-JP" altLang="en-US" dirty="0"/>
              <a:t>ニューラルネットワーク説明図</a:t>
            </a:r>
          </a:p>
        </p:txBody>
      </p:sp>
      <p:grpSp>
        <p:nvGrpSpPr>
          <p:cNvPr id="85" name="グループ化 84">
            <a:extLst>
              <a:ext uri="{FF2B5EF4-FFF2-40B4-BE49-F238E27FC236}">
                <a16:creationId xmlns:a16="http://schemas.microsoft.com/office/drawing/2014/main" id="{D1C7968A-7B90-4578-9907-ABEB3A4E1888}"/>
              </a:ext>
            </a:extLst>
          </p:cNvPr>
          <p:cNvGrpSpPr/>
          <p:nvPr/>
        </p:nvGrpSpPr>
        <p:grpSpPr>
          <a:xfrm>
            <a:off x="1975382" y="1708514"/>
            <a:ext cx="1218263" cy="5039119"/>
            <a:chOff x="1874828" y="1363743"/>
            <a:chExt cx="1218263" cy="4736276"/>
          </a:xfrm>
        </p:grpSpPr>
        <p:sp>
          <p:nvSpPr>
            <p:cNvPr id="4" name="楕円 3">
              <a:extLst>
                <a:ext uri="{FF2B5EF4-FFF2-40B4-BE49-F238E27FC236}">
                  <a16:creationId xmlns:a16="http://schemas.microsoft.com/office/drawing/2014/main" id="{06B529FC-0192-45F9-B36F-E500CF657846}"/>
                </a:ext>
              </a:extLst>
            </p:cNvPr>
            <p:cNvSpPr/>
            <p:nvPr/>
          </p:nvSpPr>
          <p:spPr>
            <a:xfrm>
              <a:off x="1964683" y="1363743"/>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楕円 4">
              <a:extLst>
                <a:ext uri="{FF2B5EF4-FFF2-40B4-BE49-F238E27FC236}">
                  <a16:creationId xmlns:a16="http://schemas.microsoft.com/office/drawing/2014/main" id="{2CC0FA04-BD5B-4E56-8739-40DFB9A371C2}"/>
                </a:ext>
              </a:extLst>
            </p:cNvPr>
            <p:cNvSpPr/>
            <p:nvPr/>
          </p:nvSpPr>
          <p:spPr>
            <a:xfrm>
              <a:off x="1919756" y="3149681"/>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FC433412-FD07-4771-80AD-4FC6F7227B26}"/>
                </a:ext>
              </a:extLst>
            </p:cNvPr>
            <p:cNvSpPr/>
            <p:nvPr/>
          </p:nvSpPr>
          <p:spPr>
            <a:xfrm>
              <a:off x="1874828" y="5064360"/>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 name="グループ化 85">
            <a:extLst>
              <a:ext uri="{FF2B5EF4-FFF2-40B4-BE49-F238E27FC236}">
                <a16:creationId xmlns:a16="http://schemas.microsoft.com/office/drawing/2014/main" id="{0B74232C-3286-41D9-BB80-239FBFC79E57}"/>
              </a:ext>
            </a:extLst>
          </p:cNvPr>
          <p:cNvGrpSpPr/>
          <p:nvPr/>
        </p:nvGrpSpPr>
        <p:grpSpPr>
          <a:xfrm>
            <a:off x="5453763" y="2808265"/>
            <a:ext cx="1143797" cy="3000190"/>
            <a:chOff x="5110098" y="2272152"/>
            <a:chExt cx="1143797" cy="2790715"/>
          </a:xfrm>
        </p:grpSpPr>
        <p:sp>
          <p:nvSpPr>
            <p:cNvPr id="7" name="楕円 6">
              <a:extLst>
                <a:ext uri="{FF2B5EF4-FFF2-40B4-BE49-F238E27FC236}">
                  <a16:creationId xmlns:a16="http://schemas.microsoft.com/office/drawing/2014/main" id="{66B6AA33-A225-4FF2-B4CB-02409256FA74}"/>
                </a:ext>
              </a:extLst>
            </p:cNvPr>
            <p:cNvSpPr/>
            <p:nvPr/>
          </p:nvSpPr>
          <p:spPr>
            <a:xfrm>
              <a:off x="5110098" y="2272152"/>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4DA39C1-A16C-4E78-ACB6-658979FB5CBB}"/>
                </a:ext>
              </a:extLst>
            </p:cNvPr>
            <p:cNvSpPr/>
            <p:nvPr/>
          </p:nvSpPr>
          <p:spPr>
            <a:xfrm>
              <a:off x="5125487" y="4027208"/>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 name="直線コネクタ 11">
            <a:extLst>
              <a:ext uri="{FF2B5EF4-FFF2-40B4-BE49-F238E27FC236}">
                <a16:creationId xmlns:a16="http://schemas.microsoft.com/office/drawing/2014/main" id="{69984AEA-1DC0-41BA-98F0-F75C69AAB6C2}"/>
              </a:ext>
            </a:extLst>
          </p:cNvPr>
          <p:cNvCxnSpPr>
            <a:cxnSpLocks/>
            <a:stCxn id="4" idx="6"/>
            <a:endCxn id="7" idx="2"/>
          </p:cNvCxnSpPr>
          <p:nvPr/>
        </p:nvCxnSpPr>
        <p:spPr>
          <a:xfrm>
            <a:off x="3193645" y="2259454"/>
            <a:ext cx="2260118" cy="1105510"/>
          </a:xfrm>
          <a:prstGeom prst="line">
            <a:avLst/>
          </a:prstGeom>
        </p:spPr>
        <p:style>
          <a:lnRef idx="1">
            <a:schemeClr val="dk1"/>
          </a:lnRef>
          <a:fillRef idx="0">
            <a:schemeClr val="dk1"/>
          </a:fillRef>
          <a:effectRef idx="0">
            <a:schemeClr val="dk1"/>
          </a:effectRef>
          <a:fontRef idx="minor">
            <a:schemeClr val="tx1"/>
          </a:fontRef>
        </p:style>
      </p:cxnSp>
      <p:cxnSp>
        <p:nvCxnSpPr>
          <p:cNvPr id="14" name="直線コネクタ 13">
            <a:extLst>
              <a:ext uri="{FF2B5EF4-FFF2-40B4-BE49-F238E27FC236}">
                <a16:creationId xmlns:a16="http://schemas.microsoft.com/office/drawing/2014/main" id="{1AC801FE-07B5-4079-8AAA-2FD8E1237AAF}"/>
              </a:ext>
            </a:extLst>
          </p:cNvPr>
          <p:cNvCxnSpPr>
            <a:cxnSpLocks/>
            <a:stCxn id="4" idx="6"/>
            <a:endCxn id="10" idx="2"/>
          </p:cNvCxnSpPr>
          <p:nvPr/>
        </p:nvCxnSpPr>
        <p:spPr>
          <a:xfrm>
            <a:off x="3193645" y="2259454"/>
            <a:ext cx="2275507" cy="2992303"/>
          </a:xfrm>
          <a:prstGeom prst="line">
            <a:avLst/>
          </a:prstGeom>
        </p:spPr>
        <p:style>
          <a:lnRef idx="1">
            <a:schemeClr val="dk1"/>
          </a:lnRef>
          <a:fillRef idx="0">
            <a:schemeClr val="dk1"/>
          </a:fillRef>
          <a:effectRef idx="0">
            <a:schemeClr val="dk1"/>
          </a:effectRef>
          <a:fontRef idx="minor">
            <a:schemeClr val="tx1"/>
          </a:fontRef>
        </p:style>
      </p:cxnSp>
      <p:cxnSp>
        <p:nvCxnSpPr>
          <p:cNvPr id="18" name="直線コネクタ 17">
            <a:extLst>
              <a:ext uri="{FF2B5EF4-FFF2-40B4-BE49-F238E27FC236}">
                <a16:creationId xmlns:a16="http://schemas.microsoft.com/office/drawing/2014/main" id="{73A415E0-EA3E-40C0-91D0-1D42C2B10493}"/>
              </a:ext>
            </a:extLst>
          </p:cNvPr>
          <p:cNvCxnSpPr>
            <a:cxnSpLocks/>
            <a:stCxn id="5" idx="6"/>
            <a:endCxn id="7" idx="2"/>
          </p:cNvCxnSpPr>
          <p:nvPr/>
        </p:nvCxnSpPr>
        <p:spPr>
          <a:xfrm flipV="1">
            <a:off x="3148718" y="3364964"/>
            <a:ext cx="2305045" cy="794623"/>
          </a:xfrm>
          <a:prstGeom prst="line">
            <a:avLst/>
          </a:prstGeom>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8C5744E6-1259-4435-858C-1646955517FC}"/>
              </a:ext>
            </a:extLst>
          </p:cNvPr>
          <p:cNvCxnSpPr>
            <a:cxnSpLocks/>
            <a:stCxn id="5" idx="6"/>
            <a:endCxn id="10" idx="2"/>
          </p:cNvCxnSpPr>
          <p:nvPr/>
        </p:nvCxnSpPr>
        <p:spPr>
          <a:xfrm>
            <a:off x="3148718" y="4159587"/>
            <a:ext cx="2320434" cy="1092170"/>
          </a:xfrm>
          <a:prstGeom prst="line">
            <a:avLst/>
          </a:prstGeom>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68E6D476-582F-48B6-9C3C-A35EFC580B95}"/>
              </a:ext>
            </a:extLst>
          </p:cNvPr>
          <p:cNvCxnSpPr>
            <a:cxnSpLocks/>
            <a:stCxn id="6" idx="6"/>
            <a:endCxn id="7" idx="2"/>
          </p:cNvCxnSpPr>
          <p:nvPr/>
        </p:nvCxnSpPr>
        <p:spPr>
          <a:xfrm flipV="1">
            <a:off x="3103790" y="3364964"/>
            <a:ext cx="2349973" cy="2831729"/>
          </a:xfrm>
          <a:prstGeom prst="line">
            <a:avLst/>
          </a:prstGeom>
        </p:spPr>
        <p:style>
          <a:lnRef idx="1">
            <a:schemeClr val="dk1"/>
          </a:lnRef>
          <a:fillRef idx="0">
            <a:schemeClr val="dk1"/>
          </a:fillRef>
          <a:effectRef idx="0">
            <a:schemeClr val="dk1"/>
          </a:effectRef>
          <a:fontRef idx="minor">
            <a:schemeClr val="tx1"/>
          </a:fontRef>
        </p:style>
      </p:cxnSp>
      <p:cxnSp>
        <p:nvCxnSpPr>
          <p:cNvPr id="26" name="直線コネクタ 25">
            <a:extLst>
              <a:ext uri="{FF2B5EF4-FFF2-40B4-BE49-F238E27FC236}">
                <a16:creationId xmlns:a16="http://schemas.microsoft.com/office/drawing/2014/main" id="{24775C74-DC47-4EAA-8111-0DCE2A23A3B2}"/>
              </a:ext>
            </a:extLst>
          </p:cNvPr>
          <p:cNvCxnSpPr>
            <a:cxnSpLocks/>
            <a:stCxn id="6" idx="6"/>
            <a:endCxn id="10" idx="2"/>
          </p:cNvCxnSpPr>
          <p:nvPr/>
        </p:nvCxnSpPr>
        <p:spPr>
          <a:xfrm flipV="1">
            <a:off x="3103790" y="5251757"/>
            <a:ext cx="2365362" cy="944936"/>
          </a:xfrm>
          <a:prstGeom prst="line">
            <a:avLst/>
          </a:prstGeom>
        </p:spPr>
        <p:style>
          <a:lnRef idx="1">
            <a:schemeClr val="dk1"/>
          </a:lnRef>
          <a:fillRef idx="0">
            <a:schemeClr val="dk1"/>
          </a:fillRef>
          <a:effectRef idx="0">
            <a:schemeClr val="dk1"/>
          </a:effectRef>
          <a:fontRef idx="minor">
            <a:schemeClr val="tx1"/>
          </a:fontRef>
        </p:style>
      </p:cxnSp>
      <p:grpSp>
        <p:nvGrpSpPr>
          <p:cNvPr id="87" name="グループ化 86">
            <a:extLst>
              <a:ext uri="{FF2B5EF4-FFF2-40B4-BE49-F238E27FC236}">
                <a16:creationId xmlns:a16="http://schemas.microsoft.com/office/drawing/2014/main" id="{58F6392C-BEA1-4705-9A77-FBC42F9A0B29}"/>
              </a:ext>
            </a:extLst>
          </p:cNvPr>
          <p:cNvGrpSpPr/>
          <p:nvPr/>
        </p:nvGrpSpPr>
        <p:grpSpPr>
          <a:xfrm>
            <a:off x="8878955" y="1708514"/>
            <a:ext cx="1214570" cy="5091733"/>
            <a:chOff x="8062339" y="1303530"/>
            <a:chExt cx="1214570" cy="4794996"/>
          </a:xfrm>
        </p:grpSpPr>
        <p:sp>
          <p:nvSpPr>
            <p:cNvPr id="27" name="楕円 26">
              <a:extLst>
                <a:ext uri="{FF2B5EF4-FFF2-40B4-BE49-F238E27FC236}">
                  <a16:creationId xmlns:a16="http://schemas.microsoft.com/office/drawing/2014/main" id="{7A99B1BE-7E84-409A-A626-2E191B96DE09}"/>
                </a:ext>
              </a:extLst>
            </p:cNvPr>
            <p:cNvSpPr/>
            <p:nvPr/>
          </p:nvSpPr>
          <p:spPr>
            <a:xfrm>
              <a:off x="8062339" y="1303530"/>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FFD98F3-4F75-425F-85AF-E41FDA4CDE1F}"/>
                </a:ext>
              </a:extLst>
            </p:cNvPr>
            <p:cNvSpPr/>
            <p:nvPr/>
          </p:nvSpPr>
          <p:spPr>
            <a:xfrm>
              <a:off x="8077728" y="3149681"/>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26DF357E-ACEF-4324-9785-3494A90A522B}"/>
                </a:ext>
              </a:extLst>
            </p:cNvPr>
            <p:cNvSpPr/>
            <p:nvPr/>
          </p:nvSpPr>
          <p:spPr>
            <a:xfrm>
              <a:off x="8148501" y="5062867"/>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1" name="直線コネクタ 40">
            <a:extLst>
              <a:ext uri="{FF2B5EF4-FFF2-40B4-BE49-F238E27FC236}">
                <a16:creationId xmlns:a16="http://schemas.microsoft.com/office/drawing/2014/main" id="{5CE208FC-4A4D-4355-B342-B97A0BEDC71E}"/>
              </a:ext>
            </a:extLst>
          </p:cNvPr>
          <p:cNvCxnSpPr>
            <a:cxnSpLocks/>
            <a:stCxn id="7" idx="6"/>
            <a:endCxn id="27" idx="2"/>
          </p:cNvCxnSpPr>
          <p:nvPr/>
        </p:nvCxnSpPr>
        <p:spPr>
          <a:xfrm flipV="1">
            <a:off x="6582171" y="2258389"/>
            <a:ext cx="2296784" cy="1106575"/>
          </a:xfrm>
          <a:prstGeom prst="line">
            <a:avLst/>
          </a:prstGeom>
        </p:spPr>
        <p:style>
          <a:lnRef idx="1">
            <a:schemeClr val="dk1"/>
          </a:lnRef>
          <a:fillRef idx="0">
            <a:schemeClr val="dk1"/>
          </a:fillRef>
          <a:effectRef idx="0">
            <a:schemeClr val="dk1"/>
          </a:effectRef>
          <a:fontRef idx="minor">
            <a:schemeClr val="tx1"/>
          </a:fontRef>
        </p:style>
      </p:cxnSp>
      <p:cxnSp>
        <p:nvCxnSpPr>
          <p:cNvPr id="43" name="直線コネクタ 42">
            <a:extLst>
              <a:ext uri="{FF2B5EF4-FFF2-40B4-BE49-F238E27FC236}">
                <a16:creationId xmlns:a16="http://schemas.microsoft.com/office/drawing/2014/main" id="{BB56CFC5-1A5D-4DA7-96C6-84C9CDD54AA9}"/>
              </a:ext>
            </a:extLst>
          </p:cNvPr>
          <p:cNvCxnSpPr>
            <a:cxnSpLocks/>
            <a:stCxn id="7" idx="6"/>
            <a:endCxn id="28" idx="2"/>
          </p:cNvCxnSpPr>
          <p:nvPr/>
        </p:nvCxnSpPr>
        <p:spPr>
          <a:xfrm>
            <a:off x="6582171" y="3364964"/>
            <a:ext cx="2312173" cy="853825"/>
          </a:xfrm>
          <a:prstGeom prst="line">
            <a:avLst/>
          </a:prstGeom>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C26C602C-C892-4BAB-B4A0-F84DFF3E915A}"/>
              </a:ext>
            </a:extLst>
          </p:cNvPr>
          <p:cNvCxnSpPr>
            <a:cxnSpLocks/>
            <a:stCxn id="7" idx="6"/>
            <a:endCxn id="29" idx="2"/>
          </p:cNvCxnSpPr>
          <p:nvPr/>
        </p:nvCxnSpPr>
        <p:spPr>
          <a:xfrm>
            <a:off x="6582171" y="3364964"/>
            <a:ext cx="2382946" cy="2885408"/>
          </a:xfrm>
          <a:prstGeom prst="line">
            <a:avLst/>
          </a:prstGeom>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279B9328-74D4-4197-B72D-3C43BEDE376C}"/>
              </a:ext>
            </a:extLst>
          </p:cNvPr>
          <p:cNvCxnSpPr>
            <a:cxnSpLocks/>
            <a:stCxn id="10" idx="6"/>
            <a:endCxn id="27" idx="2"/>
          </p:cNvCxnSpPr>
          <p:nvPr/>
        </p:nvCxnSpPr>
        <p:spPr>
          <a:xfrm flipV="1">
            <a:off x="6597560" y="2258389"/>
            <a:ext cx="2281395" cy="2993368"/>
          </a:xfrm>
          <a:prstGeom prst="line">
            <a:avLst/>
          </a:prstGeom>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B92E79CD-26C3-40FD-A347-3896A5862F35}"/>
              </a:ext>
            </a:extLst>
          </p:cNvPr>
          <p:cNvCxnSpPr>
            <a:cxnSpLocks/>
            <a:stCxn id="28" idx="2"/>
            <a:endCxn id="10" idx="6"/>
          </p:cNvCxnSpPr>
          <p:nvPr/>
        </p:nvCxnSpPr>
        <p:spPr>
          <a:xfrm flipH="1">
            <a:off x="6597560" y="4218789"/>
            <a:ext cx="2296784" cy="1032968"/>
          </a:xfrm>
          <a:prstGeom prst="line">
            <a:avLst/>
          </a:prstGeom>
        </p:spPr>
        <p:style>
          <a:lnRef idx="1">
            <a:schemeClr val="dk1"/>
          </a:lnRef>
          <a:fillRef idx="0">
            <a:schemeClr val="dk1"/>
          </a:fillRef>
          <a:effectRef idx="0">
            <a:schemeClr val="dk1"/>
          </a:effectRef>
          <a:fontRef idx="minor">
            <a:schemeClr val="tx1"/>
          </a:fontRef>
        </p:style>
      </p:cxnSp>
      <p:cxnSp>
        <p:nvCxnSpPr>
          <p:cNvPr id="53" name="直線コネクタ 52">
            <a:extLst>
              <a:ext uri="{FF2B5EF4-FFF2-40B4-BE49-F238E27FC236}">
                <a16:creationId xmlns:a16="http://schemas.microsoft.com/office/drawing/2014/main" id="{47B1F71B-1E80-4347-B3F5-165D93EA3BB8}"/>
              </a:ext>
            </a:extLst>
          </p:cNvPr>
          <p:cNvCxnSpPr>
            <a:cxnSpLocks/>
            <a:stCxn id="10" idx="6"/>
            <a:endCxn id="29" idx="2"/>
          </p:cNvCxnSpPr>
          <p:nvPr/>
        </p:nvCxnSpPr>
        <p:spPr>
          <a:xfrm>
            <a:off x="6597560" y="5251757"/>
            <a:ext cx="2367557" cy="998615"/>
          </a:xfrm>
          <a:prstGeom prst="line">
            <a:avLst/>
          </a:prstGeom>
        </p:spPr>
        <p:style>
          <a:lnRef idx="1">
            <a:schemeClr val="dk1"/>
          </a:lnRef>
          <a:fillRef idx="0">
            <a:schemeClr val="dk1"/>
          </a:fillRef>
          <a:effectRef idx="0">
            <a:schemeClr val="dk1"/>
          </a:effectRef>
          <a:fontRef idx="minor">
            <a:schemeClr val="tx1"/>
          </a:fontRef>
        </p:style>
      </p:cxnSp>
      <p:sp>
        <p:nvSpPr>
          <p:cNvPr id="116" name="矢印: 右 115">
            <a:extLst>
              <a:ext uri="{FF2B5EF4-FFF2-40B4-BE49-F238E27FC236}">
                <a16:creationId xmlns:a16="http://schemas.microsoft.com/office/drawing/2014/main" id="{15851D5E-E571-4F7F-A811-8347FCBDCBDC}"/>
              </a:ext>
            </a:extLst>
          </p:cNvPr>
          <p:cNvSpPr/>
          <p:nvPr/>
        </p:nvSpPr>
        <p:spPr>
          <a:xfrm>
            <a:off x="1975382" y="810530"/>
            <a:ext cx="1681615" cy="105474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入力</a:t>
            </a:r>
          </a:p>
        </p:txBody>
      </p:sp>
      <p:sp>
        <p:nvSpPr>
          <p:cNvPr id="90" name="矢印: 右 89">
            <a:extLst>
              <a:ext uri="{FF2B5EF4-FFF2-40B4-BE49-F238E27FC236}">
                <a16:creationId xmlns:a16="http://schemas.microsoft.com/office/drawing/2014/main" id="{E254CD7E-67DE-48DE-93F4-C194F5409361}"/>
              </a:ext>
            </a:extLst>
          </p:cNvPr>
          <p:cNvSpPr/>
          <p:nvPr/>
        </p:nvSpPr>
        <p:spPr>
          <a:xfrm>
            <a:off x="5255192" y="810207"/>
            <a:ext cx="1681615" cy="105474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計算</a:t>
            </a:r>
          </a:p>
        </p:txBody>
      </p:sp>
      <p:sp>
        <p:nvSpPr>
          <p:cNvPr id="91" name="矢印: 右 90">
            <a:extLst>
              <a:ext uri="{FF2B5EF4-FFF2-40B4-BE49-F238E27FC236}">
                <a16:creationId xmlns:a16="http://schemas.microsoft.com/office/drawing/2014/main" id="{4398C8F3-BE07-43F3-A293-6E6C4D561E55}"/>
              </a:ext>
            </a:extLst>
          </p:cNvPr>
          <p:cNvSpPr/>
          <p:nvPr/>
        </p:nvSpPr>
        <p:spPr>
          <a:xfrm>
            <a:off x="8758689" y="810206"/>
            <a:ext cx="1681615" cy="105474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出力</a:t>
            </a:r>
          </a:p>
        </p:txBody>
      </p:sp>
    </p:spTree>
    <p:extLst>
      <p:ext uri="{BB962C8B-B14F-4D97-AF65-F5344CB8AC3E}">
        <p14:creationId xmlns:p14="http://schemas.microsoft.com/office/powerpoint/2010/main" val="4104893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63AB57-F94A-40DF-AB8E-788E10824CC3}"/>
              </a:ext>
            </a:extLst>
          </p:cNvPr>
          <p:cNvSpPr>
            <a:spLocks noGrp="1"/>
          </p:cNvSpPr>
          <p:nvPr>
            <p:ph type="title"/>
          </p:nvPr>
        </p:nvSpPr>
        <p:spPr/>
        <p:txBody>
          <a:bodyPr/>
          <a:lstStyle/>
          <a:p>
            <a:r>
              <a:rPr kumimoji="1" lang="en-US" altLang="ja-JP" b="1" dirty="0"/>
              <a:t>【</a:t>
            </a:r>
            <a:r>
              <a:rPr kumimoji="1" lang="ja-JP" altLang="en-US" b="1" dirty="0"/>
              <a:t>データ取得</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77EFE81E-D214-4957-B5FB-7B6A7EB5420C}"/>
              </a:ext>
            </a:extLst>
          </p:cNvPr>
          <p:cNvSpPr>
            <a:spLocks noGrp="1"/>
          </p:cNvSpPr>
          <p:nvPr>
            <p:ph idx="1"/>
          </p:nvPr>
        </p:nvSpPr>
        <p:spPr/>
        <p:txBody>
          <a:bodyPr>
            <a:normAutofit/>
          </a:bodyPr>
          <a:lstStyle/>
          <a:p>
            <a:pPr marL="0" indent="0">
              <a:buNone/>
            </a:pPr>
            <a:r>
              <a:rPr kumimoji="1" lang="ja-JP" altLang="en-US" sz="4000" dirty="0"/>
              <a:t>データ取得先の例</a:t>
            </a:r>
            <a:endParaRPr lang="en-US" altLang="ja-JP" sz="4000" dirty="0"/>
          </a:p>
          <a:p>
            <a:pPr lvl="1"/>
            <a:r>
              <a:rPr lang="en-US" altLang="ja-JP" sz="3200" dirty="0"/>
              <a:t>Web</a:t>
            </a:r>
            <a:r>
              <a:rPr lang="ja-JP" altLang="en-US" sz="3200" dirty="0"/>
              <a:t>ページ </a:t>
            </a:r>
            <a:r>
              <a:rPr lang="en-US" altLang="ja-JP" sz="3200" dirty="0"/>
              <a:t>… </a:t>
            </a:r>
            <a:r>
              <a:rPr lang="ja-JP" altLang="en-US" sz="3200" dirty="0"/>
              <a:t>天気予報・占い</a:t>
            </a:r>
            <a:r>
              <a:rPr lang="ja-JP" altLang="en-US" dirty="0"/>
              <a:t>など</a:t>
            </a:r>
            <a:endParaRPr lang="en-US" altLang="ja-JP" dirty="0"/>
          </a:p>
          <a:p>
            <a:pPr marL="457200" lvl="1" indent="0">
              <a:buNone/>
            </a:pPr>
            <a:r>
              <a:rPr lang="ja-JP" altLang="en-US" sz="3200" dirty="0"/>
              <a:t>　→スクレイピングで取得</a:t>
            </a:r>
            <a:endParaRPr lang="en-US" altLang="ja-JP" sz="3200" dirty="0"/>
          </a:p>
          <a:p>
            <a:pPr lvl="1"/>
            <a:endParaRPr lang="en-US" altLang="ja-JP" sz="3200" dirty="0"/>
          </a:p>
          <a:p>
            <a:pPr lvl="1"/>
            <a:r>
              <a:rPr lang="ja-JP" altLang="en-US" sz="3200" dirty="0"/>
              <a:t>データベース </a:t>
            </a:r>
            <a:r>
              <a:rPr lang="en-US" altLang="ja-JP" sz="3200" dirty="0"/>
              <a:t>… </a:t>
            </a:r>
            <a:r>
              <a:rPr lang="ja-JP" altLang="en-US" sz="3200" dirty="0"/>
              <a:t>利用者の情報</a:t>
            </a:r>
            <a:r>
              <a:rPr lang="ja-JP" altLang="en-US" dirty="0"/>
              <a:t>など</a:t>
            </a:r>
            <a:r>
              <a:rPr lang="ja-JP" altLang="en-US" sz="3200" dirty="0"/>
              <a:t>　</a:t>
            </a:r>
            <a:endParaRPr lang="en-US" altLang="ja-JP" sz="3200" dirty="0"/>
          </a:p>
          <a:p>
            <a:endParaRPr kumimoji="1" lang="en-US" altLang="ja-JP" sz="3600" dirty="0"/>
          </a:p>
          <a:p>
            <a:pPr lvl="1"/>
            <a:r>
              <a:rPr lang="ja-JP" altLang="en-US" sz="3200" dirty="0"/>
              <a:t>カレンダー </a:t>
            </a:r>
            <a:r>
              <a:rPr lang="en-US" altLang="ja-JP" sz="3200" dirty="0"/>
              <a:t>… </a:t>
            </a:r>
            <a:r>
              <a:rPr lang="ja-JP" altLang="en-US" sz="3200" dirty="0"/>
              <a:t>予定</a:t>
            </a:r>
            <a:r>
              <a:rPr lang="ja-JP" altLang="en-US" dirty="0"/>
              <a:t>など</a:t>
            </a:r>
            <a:endParaRPr lang="en-US" altLang="ja-JP" sz="3200" dirty="0"/>
          </a:p>
        </p:txBody>
      </p:sp>
    </p:spTree>
    <p:extLst>
      <p:ext uri="{BB962C8B-B14F-4D97-AF65-F5344CB8AC3E}">
        <p14:creationId xmlns:p14="http://schemas.microsoft.com/office/powerpoint/2010/main" val="399495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AB9F4C-154F-435E-86D6-4AF9C53094A2}"/>
              </a:ext>
            </a:extLst>
          </p:cNvPr>
          <p:cNvSpPr>
            <a:spLocks noGrp="1"/>
          </p:cNvSpPr>
          <p:nvPr>
            <p:ph type="title"/>
          </p:nvPr>
        </p:nvSpPr>
        <p:spPr/>
        <p:txBody>
          <a:bodyPr/>
          <a:lstStyle/>
          <a:p>
            <a:r>
              <a:rPr kumimoji="1" lang="ja-JP" altLang="en-US" dirty="0"/>
              <a:t>スクレイピングとは</a:t>
            </a:r>
          </a:p>
        </p:txBody>
      </p:sp>
      <p:sp>
        <p:nvSpPr>
          <p:cNvPr id="3" name="コンテンツ プレースホルダー 2">
            <a:extLst>
              <a:ext uri="{FF2B5EF4-FFF2-40B4-BE49-F238E27FC236}">
                <a16:creationId xmlns:a16="http://schemas.microsoft.com/office/drawing/2014/main" id="{A6EB9599-2C1C-4DDC-9B2B-7A6A607B59E2}"/>
              </a:ext>
            </a:extLst>
          </p:cNvPr>
          <p:cNvSpPr>
            <a:spLocks noGrp="1"/>
          </p:cNvSpPr>
          <p:nvPr>
            <p:ph idx="1"/>
          </p:nvPr>
        </p:nvSpPr>
        <p:spPr/>
        <p:txBody>
          <a:bodyPr/>
          <a:lstStyle/>
          <a:p>
            <a:r>
              <a:rPr lang="en-US" altLang="ja-JP" dirty="0"/>
              <a:t>Web</a:t>
            </a:r>
            <a:r>
              <a:rPr lang="ja-JP" altLang="en-US" dirty="0"/>
              <a:t>ページからテキストデータを抽出する技術</a:t>
            </a:r>
            <a:endParaRPr lang="en-US" altLang="ja-JP" dirty="0"/>
          </a:p>
          <a:p>
            <a:endParaRPr lang="en-US" altLang="ja-JP" dirty="0"/>
          </a:p>
          <a:p>
            <a:r>
              <a:rPr lang="en-US" altLang="ja-JP" dirty="0"/>
              <a:t>BeautifulSoup4</a:t>
            </a:r>
            <a:r>
              <a:rPr lang="ja-JP" altLang="en-US" dirty="0"/>
              <a:t>を使用</a:t>
            </a:r>
            <a:endParaRPr lang="en-US" altLang="ja-JP" dirty="0"/>
          </a:p>
          <a:p>
            <a:pPr lvl="1"/>
            <a:r>
              <a:rPr lang="en-US" altLang="ja-JP" dirty="0"/>
              <a:t>Python</a:t>
            </a:r>
            <a:r>
              <a:rPr lang="ja-JP" altLang="en-US" dirty="0"/>
              <a:t>のライブラリ</a:t>
            </a:r>
            <a:endParaRPr lang="en-US" altLang="ja-JP" dirty="0"/>
          </a:p>
          <a:p>
            <a:pPr lvl="1"/>
            <a:r>
              <a:rPr lang="en-US" altLang="ja-JP" dirty="0"/>
              <a:t>HTML</a:t>
            </a:r>
            <a:r>
              <a:rPr lang="ja-JP" altLang="en-US" dirty="0"/>
              <a:t>を解析・抽出</a:t>
            </a:r>
            <a:endParaRPr lang="en-US" altLang="ja-JP" dirty="0"/>
          </a:p>
          <a:p>
            <a:endParaRPr kumimoji="1" lang="ja-JP" altLang="en-US" dirty="0"/>
          </a:p>
        </p:txBody>
      </p:sp>
    </p:spTree>
    <p:extLst>
      <p:ext uri="{BB962C8B-B14F-4D97-AF65-F5344CB8AC3E}">
        <p14:creationId xmlns:p14="http://schemas.microsoft.com/office/powerpoint/2010/main" val="2576951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86D12F-7345-4D24-AD15-23878B620B34}"/>
              </a:ext>
            </a:extLst>
          </p:cNvPr>
          <p:cNvSpPr>
            <a:spLocks noGrp="1"/>
          </p:cNvSpPr>
          <p:nvPr>
            <p:ph type="title"/>
          </p:nvPr>
        </p:nvSpPr>
        <p:spPr>
          <a:xfrm>
            <a:off x="793803" y="365125"/>
            <a:ext cx="10515600" cy="1325563"/>
          </a:xfrm>
        </p:spPr>
        <p:txBody>
          <a:bodyPr/>
          <a:lstStyle/>
          <a:p>
            <a:r>
              <a:rPr lang="ja-JP" altLang="en-US" dirty="0"/>
              <a:t>スクレイピングの実行結果</a:t>
            </a:r>
            <a:endParaRPr kumimoji="1" lang="ja-JP" altLang="en-US" dirty="0"/>
          </a:p>
        </p:txBody>
      </p:sp>
      <p:pic>
        <p:nvPicPr>
          <p:cNvPr id="6" name="コンテンツ プレースホルダー 5">
            <a:extLst>
              <a:ext uri="{FF2B5EF4-FFF2-40B4-BE49-F238E27FC236}">
                <a16:creationId xmlns:a16="http://schemas.microsoft.com/office/drawing/2014/main" id="{CCEB5738-3490-48CD-BAFE-23F76AF23B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49807"/>
            <a:ext cx="5084195" cy="4351338"/>
          </a:xfrm>
          <a:prstGeom prst="rect">
            <a:avLst/>
          </a:prstGeom>
        </p:spPr>
      </p:pic>
      <p:pic>
        <p:nvPicPr>
          <p:cNvPr id="8" name="図 7">
            <a:extLst>
              <a:ext uri="{FF2B5EF4-FFF2-40B4-BE49-F238E27FC236}">
                <a16:creationId xmlns:a16="http://schemas.microsoft.com/office/drawing/2014/main" id="{6679753A-C923-42A8-B632-993533F7C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981" y="2398745"/>
            <a:ext cx="6252019" cy="4351338"/>
          </a:xfrm>
          <a:prstGeom prst="rect">
            <a:avLst/>
          </a:prstGeom>
        </p:spPr>
      </p:pic>
      <p:sp>
        <p:nvSpPr>
          <p:cNvPr id="9" name="テキスト ボックス 8">
            <a:extLst>
              <a:ext uri="{FF2B5EF4-FFF2-40B4-BE49-F238E27FC236}">
                <a16:creationId xmlns:a16="http://schemas.microsoft.com/office/drawing/2014/main" id="{E9F53ECF-BFB8-45A8-AB6E-960B1B76EE29}"/>
              </a:ext>
            </a:extLst>
          </p:cNvPr>
          <p:cNvSpPr txBox="1"/>
          <p:nvPr/>
        </p:nvSpPr>
        <p:spPr>
          <a:xfrm>
            <a:off x="838200" y="1336745"/>
            <a:ext cx="3432313" cy="707886"/>
          </a:xfrm>
          <a:prstGeom prst="rect">
            <a:avLst/>
          </a:prstGeom>
          <a:noFill/>
        </p:spPr>
        <p:txBody>
          <a:bodyPr wrap="square" rtlCol="0">
            <a:spAutoFit/>
          </a:bodyPr>
          <a:lstStyle/>
          <a:p>
            <a:r>
              <a:rPr lang="ja-JP" altLang="en-US" sz="3600" dirty="0"/>
              <a:t>占い</a:t>
            </a:r>
            <a:r>
              <a:rPr lang="ja-JP" altLang="en-US" sz="4000" dirty="0"/>
              <a:t>の場合</a:t>
            </a:r>
            <a:endParaRPr kumimoji="1" lang="ja-JP" altLang="en-US" sz="4000" dirty="0"/>
          </a:p>
        </p:txBody>
      </p:sp>
      <p:sp>
        <p:nvSpPr>
          <p:cNvPr id="7" name="矢印: 右 6">
            <a:extLst>
              <a:ext uri="{FF2B5EF4-FFF2-40B4-BE49-F238E27FC236}">
                <a16:creationId xmlns:a16="http://schemas.microsoft.com/office/drawing/2014/main" id="{41836D4E-4CA6-4C8A-92C5-C9FB5A882D7A}"/>
              </a:ext>
            </a:extLst>
          </p:cNvPr>
          <p:cNvSpPr/>
          <p:nvPr/>
        </p:nvSpPr>
        <p:spPr>
          <a:xfrm>
            <a:off x="5084195" y="4069175"/>
            <a:ext cx="855786" cy="101047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65124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342A20-8012-45EC-84A4-CAA2C3675185}"/>
              </a:ext>
            </a:extLst>
          </p:cNvPr>
          <p:cNvSpPr>
            <a:spLocks noGrp="1"/>
          </p:cNvSpPr>
          <p:nvPr>
            <p:ph type="title"/>
          </p:nvPr>
        </p:nvSpPr>
        <p:spPr/>
        <p:txBody>
          <a:bodyPr/>
          <a:lstStyle/>
          <a:p>
            <a:r>
              <a:rPr lang="en-US" altLang="ja-JP" dirty="0"/>
              <a:t>【</a:t>
            </a:r>
            <a:r>
              <a:rPr lang="ja-JP" altLang="en-US" dirty="0"/>
              <a:t>音声合成</a:t>
            </a:r>
            <a:r>
              <a:rPr lang="en-US" altLang="ja-JP" dirty="0"/>
              <a:t>】→ </a:t>
            </a:r>
            <a:r>
              <a:rPr lang="en-US" altLang="ja-JP" dirty="0" err="1"/>
              <a:t>OpenJTalk</a:t>
            </a:r>
            <a:endParaRPr kumimoji="1" lang="ja-JP" altLang="en-US" dirty="0"/>
          </a:p>
        </p:txBody>
      </p:sp>
      <p:sp>
        <p:nvSpPr>
          <p:cNvPr id="3" name="コンテンツ プレースホルダー 2">
            <a:extLst>
              <a:ext uri="{FF2B5EF4-FFF2-40B4-BE49-F238E27FC236}">
                <a16:creationId xmlns:a16="http://schemas.microsoft.com/office/drawing/2014/main" id="{DDD7C2C5-F045-4A3C-A584-59DCBB180FED}"/>
              </a:ext>
            </a:extLst>
          </p:cNvPr>
          <p:cNvSpPr>
            <a:spLocks noGrp="1"/>
          </p:cNvSpPr>
          <p:nvPr>
            <p:ph idx="1"/>
          </p:nvPr>
        </p:nvSpPr>
        <p:spPr/>
        <p:txBody>
          <a:bodyPr>
            <a:normAutofit/>
          </a:bodyPr>
          <a:lstStyle/>
          <a:p>
            <a:r>
              <a:rPr lang="ja-JP" altLang="en-US" sz="3200" dirty="0"/>
              <a:t>日本語の音声合成システム</a:t>
            </a:r>
            <a:endParaRPr lang="en-US" altLang="ja-JP" sz="3200" dirty="0"/>
          </a:p>
          <a:p>
            <a:endParaRPr lang="en-US" altLang="ja-JP" sz="3200" dirty="0"/>
          </a:p>
          <a:p>
            <a:r>
              <a:rPr lang="ja-JP" altLang="en-US" sz="3200" dirty="0"/>
              <a:t>入力したテキストデータを読み上げ</a:t>
            </a:r>
            <a:endParaRPr lang="en-US" altLang="ja-JP" sz="3200" dirty="0"/>
          </a:p>
        </p:txBody>
      </p:sp>
      <p:pic>
        <p:nvPicPr>
          <p:cNvPr id="4" name="meichan">
            <a:hlinkClick r:id="" action="ppaction://media"/>
            <a:extLst>
              <a:ext uri="{FF2B5EF4-FFF2-40B4-BE49-F238E27FC236}">
                <a16:creationId xmlns:a16="http://schemas.microsoft.com/office/drawing/2014/main" id="{2920CA02-E416-431A-9A78-93C8BB66D4E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64821" y="1417638"/>
            <a:ext cx="2971800" cy="5167312"/>
          </a:xfrm>
          <a:prstGeom prst="rect">
            <a:avLst/>
          </a:prstGeom>
        </p:spPr>
      </p:pic>
    </p:spTree>
    <p:extLst>
      <p:ext uri="{BB962C8B-B14F-4D97-AF65-F5344CB8AC3E}">
        <p14:creationId xmlns:p14="http://schemas.microsoft.com/office/powerpoint/2010/main" val="54790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2129D7-7606-4A90-9D6E-9A2C2437DB46}"/>
              </a:ext>
            </a:extLst>
          </p:cNvPr>
          <p:cNvSpPr>
            <a:spLocks noGrp="1"/>
          </p:cNvSpPr>
          <p:nvPr>
            <p:ph type="title"/>
          </p:nvPr>
        </p:nvSpPr>
        <p:spPr/>
        <p:txBody>
          <a:bodyPr/>
          <a:lstStyle/>
          <a:p>
            <a:r>
              <a:rPr kumimoji="1" lang="en-US" altLang="ja-JP" dirty="0" err="1"/>
              <a:t>OpenJTalk</a:t>
            </a:r>
            <a:r>
              <a:rPr kumimoji="1" lang="ja-JP" altLang="en-US" dirty="0"/>
              <a:t>の設定</a:t>
            </a:r>
          </a:p>
        </p:txBody>
      </p:sp>
      <p:sp>
        <p:nvSpPr>
          <p:cNvPr id="3" name="コンテンツ プレースホルダー 2">
            <a:extLst>
              <a:ext uri="{FF2B5EF4-FFF2-40B4-BE49-F238E27FC236}">
                <a16:creationId xmlns:a16="http://schemas.microsoft.com/office/drawing/2014/main" id="{F7A01EFB-BB01-44DD-B409-156383207D06}"/>
              </a:ext>
            </a:extLst>
          </p:cNvPr>
          <p:cNvSpPr>
            <a:spLocks noGrp="1"/>
          </p:cNvSpPr>
          <p:nvPr>
            <p:ph idx="1"/>
          </p:nvPr>
        </p:nvSpPr>
        <p:spPr/>
        <p:txBody>
          <a:bodyPr/>
          <a:lstStyle/>
          <a:p>
            <a:r>
              <a:rPr kumimoji="1" lang="ja-JP" altLang="en-US" dirty="0"/>
              <a:t>ボイスサンプル</a:t>
            </a:r>
            <a:r>
              <a:rPr kumimoji="1" lang="en-US" altLang="ja-JP" dirty="0"/>
              <a:t>-6</a:t>
            </a:r>
            <a:r>
              <a:rPr kumimoji="1" lang="ja-JP" altLang="en-US" dirty="0"/>
              <a:t>種類</a:t>
            </a:r>
            <a:endParaRPr kumimoji="1" lang="en-US" altLang="ja-JP" dirty="0"/>
          </a:p>
          <a:p>
            <a:endParaRPr kumimoji="1" lang="en-US" altLang="ja-JP" dirty="0"/>
          </a:p>
          <a:p>
            <a:r>
              <a:rPr lang="ja-JP" altLang="en-US" dirty="0"/>
              <a:t>パラメーターオプション</a:t>
            </a:r>
            <a:r>
              <a:rPr lang="en-US" altLang="ja-JP" dirty="0"/>
              <a:t>-15</a:t>
            </a:r>
            <a:r>
              <a:rPr lang="ja-JP" altLang="en-US" dirty="0"/>
              <a:t>種類</a:t>
            </a:r>
            <a:endParaRPr lang="en-US" altLang="ja-JP" dirty="0"/>
          </a:p>
          <a:p>
            <a:pPr lvl="1"/>
            <a:r>
              <a:rPr lang="ja-JP" altLang="en-US" dirty="0"/>
              <a:t>スピーチ速度</a:t>
            </a:r>
            <a:endParaRPr lang="en-US" altLang="ja-JP" dirty="0"/>
          </a:p>
          <a:p>
            <a:pPr lvl="1"/>
            <a:r>
              <a:rPr lang="ja-JP" altLang="en-US" dirty="0"/>
              <a:t>声の高さ</a:t>
            </a:r>
            <a:endParaRPr lang="en-US" altLang="ja-JP" dirty="0"/>
          </a:p>
          <a:p>
            <a:pPr lvl="1"/>
            <a:r>
              <a:rPr lang="ja-JP" altLang="en-US" dirty="0"/>
              <a:t>抑揚</a:t>
            </a:r>
            <a:endParaRPr lang="en-US" altLang="ja-JP" dirty="0"/>
          </a:p>
          <a:p>
            <a:pPr lvl="1"/>
            <a:r>
              <a:rPr lang="ja-JP" altLang="en-US" dirty="0"/>
              <a:t>声質</a:t>
            </a:r>
            <a:endParaRPr lang="en-US" altLang="ja-JP" dirty="0"/>
          </a:p>
          <a:p>
            <a:pPr lvl="1"/>
            <a:r>
              <a:rPr lang="ja-JP" altLang="en-US" dirty="0"/>
              <a:t>音質　</a:t>
            </a:r>
            <a:r>
              <a:rPr lang="en-US" altLang="ja-JP" dirty="0"/>
              <a:t>etc.</a:t>
            </a:r>
          </a:p>
        </p:txBody>
      </p:sp>
    </p:spTree>
    <p:extLst>
      <p:ext uri="{BB962C8B-B14F-4D97-AF65-F5344CB8AC3E}">
        <p14:creationId xmlns:p14="http://schemas.microsoft.com/office/powerpoint/2010/main" val="1897117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3635FC-4FD1-4DE5-A01E-D8872A6AEBBE}"/>
              </a:ext>
            </a:extLst>
          </p:cNvPr>
          <p:cNvSpPr>
            <a:spLocks noGrp="1"/>
          </p:cNvSpPr>
          <p:nvPr>
            <p:ph type="title"/>
          </p:nvPr>
        </p:nvSpPr>
        <p:spPr/>
        <p:txBody>
          <a:bodyPr/>
          <a:lstStyle/>
          <a:p>
            <a:r>
              <a:rPr lang="ja-JP" altLang="en-US" dirty="0"/>
              <a:t>本体：</a:t>
            </a:r>
            <a:r>
              <a:rPr lang="en-US" altLang="ja-JP" dirty="0"/>
              <a:t>Raspberry Pi(</a:t>
            </a:r>
            <a:r>
              <a:rPr lang="ja-JP" altLang="en-US" dirty="0"/>
              <a:t>通称</a:t>
            </a:r>
            <a:r>
              <a:rPr lang="en-US" altLang="ja-JP" dirty="0"/>
              <a:t>:</a:t>
            </a:r>
            <a:r>
              <a:rPr lang="ja-JP" altLang="en-US" dirty="0"/>
              <a:t>ラズパイ</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F7590E4-00E0-424E-B7DE-2C244D853050}"/>
              </a:ext>
            </a:extLst>
          </p:cNvPr>
          <p:cNvSpPr>
            <a:spLocks noGrp="1"/>
          </p:cNvSpPr>
          <p:nvPr>
            <p:ph idx="1"/>
          </p:nvPr>
        </p:nvSpPr>
        <p:spPr/>
        <p:txBody>
          <a:bodyPr/>
          <a:lstStyle/>
          <a:p>
            <a:r>
              <a:rPr lang="ja-JP" altLang="en-US" dirty="0"/>
              <a:t>手のひらサイズのシングルボードコンピュータ</a:t>
            </a:r>
          </a:p>
          <a:p>
            <a:r>
              <a:rPr lang="ja-JP" altLang="en-US" dirty="0"/>
              <a:t>イギリスのラズベリーパイ財団が開発</a:t>
            </a:r>
            <a:endParaRPr lang="en-US" altLang="ja-JP" dirty="0"/>
          </a:p>
        </p:txBody>
      </p:sp>
      <p:pic>
        <p:nvPicPr>
          <p:cNvPr id="6" name="図 5">
            <a:extLst>
              <a:ext uri="{FF2B5EF4-FFF2-40B4-BE49-F238E27FC236}">
                <a16:creationId xmlns:a16="http://schemas.microsoft.com/office/drawing/2014/main" id="{778E1F1F-85A8-4FBC-93D0-0A4A8147D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4211" y="3211148"/>
            <a:ext cx="4913929" cy="2891028"/>
          </a:xfrm>
          <a:prstGeom prst="rect">
            <a:avLst/>
          </a:prstGeom>
        </p:spPr>
      </p:pic>
    </p:spTree>
    <p:extLst>
      <p:ext uri="{BB962C8B-B14F-4D97-AF65-F5344CB8AC3E}">
        <p14:creationId xmlns:p14="http://schemas.microsoft.com/office/powerpoint/2010/main" val="4110414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3DF0DB-ADA5-41B7-A838-FC7F128A2D8F}"/>
              </a:ext>
            </a:extLst>
          </p:cNvPr>
          <p:cNvSpPr>
            <a:spLocks noGrp="1"/>
          </p:cNvSpPr>
          <p:nvPr>
            <p:ph type="title"/>
          </p:nvPr>
        </p:nvSpPr>
        <p:spPr/>
        <p:txBody>
          <a:bodyPr/>
          <a:lstStyle/>
          <a:p>
            <a:r>
              <a:rPr lang="ja-JP" altLang="en-US" dirty="0"/>
              <a:t>このプロジェクトについて</a:t>
            </a:r>
            <a:endParaRPr kumimoji="1" lang="ja-JP" altLang="en-US" dirty="0"/>
          </a:p>
        </p:txBody>
      </p:sp>
      <p:sp>
        <p:nvSpPr>
          <p:cNvPr id="3" name="コンテンツ プレースホルダー 2">
            <a:extLst>
              <a:ext uri="{FF2B5EF4-FFF2-40B4-BE49-F238E27FC236}">
                <a16:creationId xmlns:a16="http://schemas.microsoft.com/office/drawing/2014/main" id="{CEBE4E59-F536-4BAE-9BDC-51CBD7809417}"/>
              </a:ext>
            </a:extLst>
          </p:cNvPr>
          <p:cNvSpPr>
            <a:spLocks noGrp="1"/>
          </p:cNvSpPr>
          <p:nvPr>
            <p:ph idx="1"/>
          </p:nvPr>
        </p:nvSpPr>
        <p:spPr/>
        <p:txBody>
          <a:bodyPr>
            <a:normAutofit/>
          </a:bodyPr>
          <a:lstStyle/>
          <a:p>
            <a:r>
              <a:rPr lang="ja-JP" altLang="en-US" sz="3200" b="1" dirty="0"/>
              <a:t>ハードウェア</a:t>
            </a:r>
            <a:r>
              <a:rPr lang="en-US" altLang="ja-JP" sz="3200" b="1" dirty="0"/>
              <a:t>(Raspberry Pi)</a:t>
            </a:r>
          </a:p>
          <a:p>
            <a:r>
              <a:rPr lang="en-US" altLang="ja-JP" sz="3200" b="1" dirty="0"/>
              <a:t>Julius</a:t>
            </a:r>
          </a:p>
          <a:p>
            <a:r>
              <a:rPr lang="en-US" altLang="ja-JP" sz="3200" b="1" dirty="0"/>
              <a:t>TensorFlow(</a:t>
            </a:r>
            <a:r>
              <a:rPr lang="ja-JP" altLang="en-US" sz="3200" b="1" dirty="0"/>
              <a:t>機械学習</a:t>
            </a:r>
            <a:r>
              <a:rPr lang="en-US" altLang="ja-JP" sz="3200" b="1" dirty="0"/>
              <a:t>)</a:t>
            </a:r>
          </a:p>
          <a:p>
            <a:r>
              <a:rPr lang="ja-JP" altLang="en-US" sz="3200" b="1" dirty="0"/>
              <a:t>スクレイピング</a:t>
            </a:r>
            <a:endParaRPr lang="en-US" altLang="ja-JP" sz="3200" b="1" dirty="0"/>
          </a:p>
          <a:p>
            <a:r>
              <a:rPr lang="en-US" altLang="ja-JP" sz="3200" b="1" dirty="0"/>
              <a:t>Open </a:t>
            </a:r>
            <a:r>
              <a:rPr lang="en-US" altLang="ja-JP" sz="3200" b="1" dirty="0" err="1"/>
              <a:t>JTalk</a:t>
            </a:r>
            <a:endParaRPr lang="en-US" altLang="ja-JP" sz="3200" b="1" dirty="0"/>
          </a:p>
          <a:p>
            <a:pPr marL="0" indent="0">
              <a:buNone/>
            </a:pPr>
            <a:endParaRPr lang="ja-JP" altLang="en-US" dirty="0"/>
          </a:p>
        </p:txBody>
      </p:sp>
    </p:spTree>
    <p:extLst>
      <p:ext uri="{BB962C8B-B14F-4D97-AF65-F5344CB8AC3E}">
        <p14:creationId xmlns:p14="http://schemas.microsoft.com/office/powerpoint/2010/main" val="1150277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5BD88E-EEE1-4A72-885E-675AD150E838}"/>
              </a:ext>
            </a:extLst>
          </p:cNvPr>
          <p:cNvSpPr>
            <a:spLocks noGrp="1"/>
          </p:cNvSpPr>
          <p:nvPr>
            <p:ph type="title"/>
          </p:nvPr>
        </p:nvSpPr>
        <p:spPr/>
        <p:txBody>
          <a:bodyPr/>
          <a:lstStyle/>
          <a:p>
            <a:r>
              <a:rPr kumimoji="1" lang="en-US" altLang="ja-JP" b="1" dirty="0"/>
              <a:t>AI</a:t>
            </a:r>
            <a:r>
              <a:rPr kumimoji="1" lang="ja-JP" altLang="en-US" b="1" dirty="0"/>
              <a:t>スピーカー とは</a:t>
            </a:r>
          </a:p>
        </p:txBody>
      </p:sp>
      <p:pic>
        <p:nvPicPr>
          <p:cNvPr id="5" name="図 4">
            <a:extLst>
              <a:ext uri="{FF2B5EF4-FFF2-40B4-BE49-F238E27FC236}">
                <a16:creationId xmlns:a16="http://schemas.microsoft.com/office/drawing/2014/main" id="{2EC77792-B5D7-468B-83EC-BCAF18E77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552" y="1714500"/>
            <a:ext cx="4572000" cy="3429000"/>
          </a:xfrm>
          <a:prstGeom prst="rect">
            <a:avLst/>
          </a:prstGeom>
        </p:spPr>
      </p:pic>
      <p:pic>
        <p:nvPicPr>
          <p:cNvPr id="8" name="図 7">
            <a:extLst>
              <a:ext uri="{FF2B5EF4-FFF2-40B4-BE49-F238E27FC236}">
                <a16:creationId xmlns:a16="http://schemas.microsoft.com/office/drawing/2014/main" id="{E44CD9F8-910E-4C64-A95E-B825DF5BB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810" y="1880247"/>
            <a:ext cx="3412187" cy="3412187"/>
          </a:xfrm>
          <a:prstGeom prst="rect">
            <a:avLst/>
          </a:prstGeom>
        </p:spPr>
      </p:pic>
      <p:pic>
        <p:nvPicPr>
          <p:cNvPr id="10" name="図 9">
            <a:extLst>
              <a:ext uri="{FF2B5EF4-FFF2-40B4-BE49-F238E27FC236}">
                <a16:creationId xmlns:a16="http://schemas.microsoft.com/office/drawing/2014/main" id="{47319BEC-914D-48D0-BDA8-A2DE53CE0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868" y="4383940"/>
            <a:ext cx="2176536" cy="2176536"/>
          </a:xfrm>
          <a:prstGeom prst="rect">
            <a:avLst/>
          </a:prstGeom>
        </p:spPr>
      </p:pic>
    </p:spTree>
    <p:extLst>
      <p:ext uri="{BB962C8B-B14F-4D97-AF65-F5344CB8AC3E}">
        <p14:creationId xmlns:p14="http://schemas.microsoft.com/office/powerpoint/2010/main" val="1153271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DF5F99-ECBD-460D-B445-9F7CE8D14B7C}"/>
              </a:ext>
            </a:extLst>
          </p:cNvPr>
          <p:cNvSpPr>
            <a:spLocks noGrp="1"/>
          </p:cNvSpPr>
          <p:nvPr>
            <p:ph type="title"/>
          </p:nvPr>
        </p:nvSpPr>
        <p:spPr/>
        <p:txBody>
          <a:bodyPr/>
          <a:lstStyle/>
          <a:p>
            <a:r>
              <a:rPr lang="ja-JP" altLang="en-US" dirty="0"/>
              <a:t>プロジェクトの管理・進め方について</a:t>
            </a:r>
            <a:endParaRPr kumimoji="1" lang="ja-JP" altLang="en-US" dirty="0"/>
          </a:p>
        </p:txBody>
      </p:sp>
      <p:sp>
        <p:nvSpPr>
          <p:cNvPr id="3" name="コンテンツ プレースホルダー 2">
            <a:extLst>
              <a:ext uri="{FF2B5EF4-FFF2-40B4-BE49-F238E27FC236}">
                <a16:creationId xmlns:a16="http://schemas.microsoft.com/office/drawing/2014/main" id="{7211E8E8-BB48-49C2-B509-7195508902F3}"/>
              </a:ext>
            </a:extLst>
          </p:cNvPr>
          <p:cNvSpPr>
            <a:spLocks noGrp="1"/>
          </p:cNvSpPr>
          <p:nvPr>
            <p:ph idx="1"/>
          </p:nvPr>
        </p:nvSpPr>
        <p:spPr/>
        <p:txBody>
          <a:bodyPr>
            <a:normAutofit/>
          </a:bodyPr>
          <a:lstStyle/>
          <a:p>
            <a:r>
              <a:rPr kumimoji="1" lang="en-US" altLang="ja-JP" sz="3200" b="1" dirty="0"/>
              <a:t>GitHub</a:t>
            </a:r>
          </a:p>
          <a:p>
            <a:endParaRPr kumimoji="1" lang="en-US" altLang="ja-JP" sz="3200" b="1" dirty="0"/>
          </a:p>
          <a:p>
            <a:r>
              <a:rPr lang="en-US" altLang="ja-JP" sz="3200" b="1" dirty="0" err="1"/>
              <a:t>b</a:t>
            </a:r>
            <a:r>
              <a:rPr kumimoji="1" lang="en-US" altLang="ja-JP" sz="3200" b="1" dirty="0" err="1"/>
              <a:t>rabio</a:t>
            </a:r>
            <a:endParaRPr kumimoji="1" lang="en-US" altLang="ja-JP" sz="3200" b="1" dirty="0"/>
          </a:p>
          <a:p>
            <a:endParaRPr kumimoji="1" lang="en-US" altLang="ja-JP" sz="3200" b="1" dirty="0"/>
          </a:p>
          <a:p>
            <a:r>
              <a:rPr lang="en-US" altLang="ja-JP" sz="3200" b="1" dirty="0"/>
              <a:t>Slack</a:t>
            </a:r>
          </a:p>
        </p:txBody>
      </p:sp>
    </p:spTree>
    <p:extLst>
      <p:ext uri="{BB962C8B-B14F-4D97-AF65-F5344CB8AC3E}">
        <p14:creationId xmlns:p14="http://schemas.microsoft.com/office/powerpoint/2010/main" val="3682169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000C57-B4D3-4A1C-A081-3317568C70A0}"/>
              </a:ext>
            </a:extLst>
          </p:cNvPr>
          <p:cNvSpPr>
            <a:spLocks noGrp="1"/>
          </p:cNvSpPr>
          <p:nvPr>
            <p:ph type="title"/>
          </p:nvPr>
        </p:nvSpPr>
        <p:spPr/>
        <p:txBody>
          <a:bodyPr/>
          <a:lstStyle/>
          <a:p>
            <a:r>
              <a:rPr lang="en-US" altLang="ja-JP" dirty="0"/>
              <a:t>【GitHub】</a:t>
            </a:r>
            <a:endParaRPr kumimoji="1" lang="ja-JP" altLang="en-US" dirty="0"/>
          </a:p>
        </p:txBody>
      </p:sp>
      <p:sp>
        <p:nvSpPr>
          <p:cNvPr id="3" name="コンテンツ プレースホルダー 2">
            <a:extLst>
              <a:ext uri="{FF2B5EF4-FFF2-40B4-BE49-F238E27FC236}">
                <a16:creationId xmlns:a16="http://schemas.microsoft.com/office/drawing/2014/main" id="{02316654-6830-4157-B056-004D7D6AA172}"/>
              </a:ext>
            </a:extLst>
          </p:cNvPr>
          <p:cNvSpPr>
            <a:spLocks noGrp="1"/>
          </p:cNvSpPr>
          <p:nvPr>
            <p:ph idx="1"/>
          </p:nvPr>
        </p:nvSpPr>
        <p:spPr/>
        <p:txBody>
          <a:bodyPr/>
          <a:lstStyle/>
          <a:p>
            <a:r>
              <a:rPr lang="ja-JP" altLang="en-US" dirty="0"/>
              <a:t>プロジェクト管理</a:t>
            </a:r>
            <a:endParaRPr lang="en-US" altLang="ja-JP" dirty="0"/>
          </a:p>
          <a:p>
            <a:endParaRPr lang="en-US" altLang="ja-JP" dirty="0"/>
          </a:p>
          <a:p>
            <a:r>
              <a:rPr lang="ja-JP" altLang="en-US" dirty="0"/>
              <a:t>プロジェクトに関する提案</a:t>
            </a:r>
            <a:endParaRPr lang="en-US" altLang="ja-JP" dirty="0"/>
          </a:p>
          <a:p>
            <a:endParaRPr lang="en-US" altLang="ja-JP" dirty="0"/>
          </a:p>
          <a:p>
            <a:r>
              <a:rPr lang="ja-JP" altLang="en-US" dirty="0"/>
              <a:t>作業内容・プログラムの共有</a:t>
            </a:r>
            <a:endParaRPr lang="en-US" altLang="ja-JP" dirty="0"/>
          </a:p>
          <a:p>
            <a:pPr marL="0" indent="0">
              <a:buNone/>
            </a:pPr>
            <a:r>
              <a:rPr lang="en-US" altLang="ja-JP" dirty="0">
                <a:hlinkClick r:id="rId2"/>
              </a:rPr>
              <a:t>https://github.com/RikiishiSuzunosuke/AIspeaker_yosie</a:t>
            </a:r>
            <a:endParaRPr lang="en-US" altLang="ja-JP" dirty="0"/>
          </a:p>
          <a:p>
            <a:endParaRPr lang="ja-JP" altLang="en-US" dirty="0"/>
          </a:p>
        </p:txBody>
      </p:sp>
    </p:spTree>
    <p:extLst>
      <p:ext uri="{BB962C8B-B14F-4D97-AF65-F5344CB8AC3E}">
        <p14:creationId xmlns:p14="http://schemas.microsoft.com/office/powerpoint/2010/main" val="2801031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6AED1F-A829-4195-8902-A3BDE6288CC0}"/>
              </a:ext>
            </a:extLst>
          </p:cNvPr>
          <p:cNvSpPr>
            <a:spLocks noGrp="1"/>
          </p:cNvSpPr>
          <p:nvPr>
            <p:ph type="title"/>
          </p:nvPr>
        </p:nvSpPr>
        <p:spPr/>
        <p:txBody>
          <a:bodyPr/>
          <a:lstStyle/>
          <a:p>
            <a:r>
              <a:rPr lang="en-US" altLang="ja-JP" dirty="0"/>
              <a:t>【</a:t>
            </a:r>
            <a:r>
              <a:rPr lang="en-US" altLang="ja-JP" dirty="0" err="1"/>
              <a:t>brabio</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3EB80936-CDC8-4A37-87F3-0201D8B5B1C1}"/>
              </a:ext>
            </a:extLst>
          </p:cNvPr>
          <p:cNvSpPr>
            <a:spLocks noGrp="1"/>
          </p:cNvSpPr>
          <p:nvPr>
            <p:ph idx="1"/>
          </p:nvPr>
        </p:nvSpPr>
        <p:spPr/>
        <p:txBody>
          <a:bodyPr/>
          <a:lstStyle/>
          <a:p>
            <a:r>
              <a:rPr lang="ja-JP" altLang="en-US" dirty="0"/>
              <a:t>ガントチャートによる作業進捗管理</a:t>
            </a:r>
            <a:endParaRPr lang="en-US" altLang="ja-JP" dirty="0"/>
          </a:p>
        </p:txBody>
      </p:sp>
      <p:pic>
        <p:nvPicPr>
          <p:cNvPr id="5" name="図 4">
            <a:extLst>
              <a:ext uri="{FF2B5EF4-FFF2-40B4-BE49-F238E27FC236}">
                <a16:creationId xmlns:a16="http://schemas.microsoft.com/office/drawing/2014/main" id="{CA78CC45-B40A-4441-AD03-30512E4DE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68432"/>
            <a:ext cx="12193795" cy="4082457"/>
          </a:xfrm>
          <a:prstGeom prst="rect">
            <a:avLst/>
          </a:prstGeom>
        </p:spPr>
      </p:pic>
    </p:spTree>
    <p:extLst>
      <p:ext uri="{BB962C8B-B14F-4D97-AF65-F5344CB8AC3E}">
        <p14:creationId xmlns:p14="http://schemas.microsoft.com/office/powerpoint/2010/main" val="1238336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F3FB59-8814-4C27-B43B-1A341F72E866}"/>
              </a:ext>
            </a:extLst>
          </p:cNvPr>
          <p:cNvSpPr>
            <a:spLocks noGrp="1"/>
          </p:cNvSpPr>
          <p:nvPr>
            <p:ph type="title"/>
          </p:nvPr>
        </p:nvSpPr>
        <p:spPr/>
        <p:txBody>
          <a:bodyPr/>
          <a:lstStyle/>
          <a:p>
            <a:r>
              <a:rPr lang="en-US" altLang="ja-JP" dirty="0"/>
              <a:t>【Slack】</a:t>
            </a:r>
            <a:endParaRPr kumimoji="1" lang="ja-JP" altLang="en-US" dirty="0"/>
          </a:p>
        </p:txBody>
      </p:sp>
      <p:sp>
        <p:nvSpPr>
          <p:cNvPr id="3" name="コンテンツ プレースホルダー 2">
            <a:extLst>
              <a:ext uri="{FF2B5EF4-FFF2-40B4-BE49-F238E27FC236}">
                <a16:creationId xmlns:a16="http://schemas.microsoft.com/office/drawing/2014/main" id="{4F5FB45D-CFFA-4943-9DE7-9EA240271DC0}"/>
              </a:ext>
            </a:extLst>
          </p:cNvPr>
          <p:cNvSpPr>
            <a:spLocks noGrp="1"/>
          </p:cNvSpPr>
          <p:nvPr>
            <p:ph idx="1"/>
          </p:nvPr>
        </p:nvSpPr>
        <p:spPr/>
        <p:txBody>
          <a:bodyPr/>
          <a:lstStyle/>
          <a:p>
            <a:r>
              <a:rPr lang="ja-JP" altLang="en-US" dirty="0"/>
              <a:t>メンバー同士のプライベートなやり取り、業務連絡等</a:t>
            </a:r>
            <a:endParaRPr kumimoji="1" lang="ja-JP" altLang="en-US" dirty="0"/>
          </a:p>
        </p:txBody>
      </p:sp>
      <p:pic>
        <p:nvPicPr>
          <p:cNvPr id="6" name="図 5">
            <a:extLst>
              <a:ext uri="{FF2B5EF4-FFF2-40B4-BE49-F238E27FC236}">
                <a16:creationId xmlns:a16="http://schemas.microsoft.com/office/drawing/2014/main" id="{4E82F42B-472D-424C-B2EC-FD76CABFF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871" y="2361871"/>
            <a:ext cx="7447670" cy="4496129"/>
          </a:xfrm>
          <a:prstGeom prst="rect">
            <a:avLst/>
          </a:prstGeom>
        </p:spPr>
      </p:pic>
    </p:spTree>
    <p:extLst>
      <p:ext uri="{BB962C8B-B14F-4D97-AF65-F5344CB8AC3E}">
        <p14:creationId xmlns:p14="http://schemas.microsoft.com/office/powerpoint/2010/main" val="1723189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CCEABC-B95F-4A5E-A1E1-490BCEB17B2B}"/>
              </a:ext>
            </a:extLst>
          </p:cNvPr>
          <p:cNvSpPr>
            <a:spLocks noGrp="1"/>
          </p:cNvSpPr>
          <p:nvPr>
            <p:ph type="title"/>
          </p:nvPr>
        </p:nvSpPr>
        <p:spPr/>
        <p:txBody>
          <a:bodyPr/>
          <a:lstStyle/>
          <a:p>
            <a:r>
              <a:rPr lang="ja-JP" altLang="en-US" dirty="0"/>
              <a:t>これから</a:t>
            </a:r>
            <a:endParaRPr kumimoji="1" lang="ja-JP" altLang="en-US" dirty="0"/>
          </a:p>
        </p:txBody>
      </p:sp>
      <p:sp>
        <p:nvSpPr>
          <p:cNvPr id="3" name="コンテンツ プレースホルダー 2">
            <a:extLst>
              <a:ext uri="{FF2B5EF4-FFF2-40B4-BE49-F238E27FC236}">
                <a16:creationId xmlns:a16="http://schemas.microsoft.com/office/drawing/2014/main" id="{74E73979-89EB-4AD7-9006-69F6D760B952}"/>
              </a:ext>
            </a:extLst>
          </p:cNvPr>
          <p:cNvSpPr>
            <a:spLocks noGrp="1"/>
          </p:cNvSpPr>
          <p:nvPr>
            <p:ph idx="1"/>
          </p:nvPr>
        </p:nvSpPr>
        <p:spPr/>
        <p:txBody>
          <a:bodyPr/>
          <a:lstStyle/>
          <a:p>
            <a:pPr marL="0" indent="0">
              <a:buNone/>
            </a:pPr>
            <a:endParaRPr lang="en-US" altLang="ja-JP" sz="4000" dirty="0"/>
          </a:p>
          <a:p>
            <a:pPr marL="0" indent="0">
              <a:buNone/>
            </a:pPr>
            <a:r>
              <a:rPr lang="en-US" altLang="ja-JP" sz="4000" dirty="0"/>
              <a:t>Julius</a:t>
            </a:r>
            <a:r>
              <a:rPr lang="ja-JP" altLang="en-US" sz="4000" dirty="0"/>
              <a:t>・機械学習を分担して学習</a:t>
            </a:r>
            <a:endParaRPr lang="en-US" altLang="ja-JP" sz="4000" dirty="0"/>
          </a:p>
        </p:txBody>
      </p:sp>
    </p:spTree>
    <p:extLst>
      <p:ext uri="{BB962C8B-B14F-4D97-AF65-F5344CB8AC3E}">
        <p14:creationId xmlns:p14="http://schemas.microsoft.com/office/powerpoint/2010/main" val="1020217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758B45A-817C-42DE-ABD8-8275B2F1586D}"/>
              </a:ext>
            </a:extLst>
          </p:cNvPr>
          <p:cNvSpPr txBox="1"/>
          <p:nvPr/>
        </p:nvSpPr>
        <p:spPr>
          <a:xfrm>
            <a:off x="602202" y="2510992"/>
            <a:ext cx="11236171" cy="1015663"/>
          </a:xfrm>
          <a:prstGeom prst="rect">
            <a:avLst/>
          </a:prstGeom>
          <a:noFill/>
        </p:spPr>
        <p:txBody>
          <a:bodyPr wrap="square" rtlCol="0">
            <a:spAutoFit/>
          </a:bodyPr>
          <a:lstStyle/>
          <a:p>
            <a:r>
              <a:rPr kumimoji="1" lang="ja-JP" altLang="en-US" sz="6000" b="1" dirty="0"/>
              <a:t>ご清聴ありがとうございました</a:t>
            </a:r>
          </a:p>
        </p:txBody>
      </p:sp>
    </p:spTree>
    <p:extLst>
      <p:ext uri="{BB962C8B-B14F-4D97-AF65-F5344CB8AC3E}">
        <p14:creationId xmlns:p14="http://schemas.microsoft.com/office/powerpoint/2010/main" val="1962185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99D63D-D9FC-4BCC-BB3B-DB59810A74F3}"/>
              </a:ext>
            </a:extLst>
          </p:cNvPr>
          <p:cNvSpPr>
            <a:spLocks noGrp="1"/>
          </p:cNvSpPr>
          <p:nvPr>
            <p:ph type="title"/>
          </p:nvPr>
        </p:nvSpPr>
        <p:spPr/>
        <p:txBody>
          <a:bodyPr/>
          <a:lstStyle/>
          <a:p>
            <a:r>
              <a:rPr kumimoji="1" lang="en-US" altLang="ja-JP" dirty="0" err="1"/>
              <a:t>OpenJTal</a:t>
            </a:r>
            <a:r>
              <a:rPr lang="en-US" altLang="ja-JP" dirty="0" err="1"/>
              <a:t>k</a:t>
            </a:r>
            <a:r>
              <a:rPr lang="ja-JP" altLang="en-US" dirty="0"/>
              <a:t>の補足</a:t>
            </a:r>
            <a:endParaRPr kumimoji="1" lang="ja-JP" altLang="en-US" dirty="0"/>
          </a:p>
        </p:txBody>
      </p:sp>
      <p:sp>
        <p:nvSpPr>
          <p:cNvPr id="3" name="コンテンツ プレースホルダー 2">
            <a:extLst>
              <a:ext uri="{FF2B5EF4-FFF2-40B4-BE49-F238E27FC236}">
                <a16:creationId xmlns:a16="http://schemas.microsoft.com/office/drawing/2014/main" id="{CBECCF01-5B39-4BA2-AF42-BCA4A74FCEB5}"/>
              </a:ext>
            </a:extLst>
          </p:cNvPr>
          <p:cNvSpPr>
            <a:spLocks noGrp="1"/>
          </p:cNvSpPr>
          <p:nvPr>
            <p:ph idx="1"/>
          </p:nvPr>
        </p:nvSpPr>
        <p:spPr/>
        <p:txBody>
          <a:bodyPr>
            <a:normAutofit/>
          </a:bodyPr>
          <a:lstStyle/>
          <a:p>
            <a:pPr marL="0" indent="0">
              <a:buNone/>
            </a:pPr>
            <a:r>
              <a:rPr kumimoji="1" lang="ja-JP" altLang="en-US" dirty="0"/>
              <a:t>ボイスサンプル一覧</a:t>
            </a:r>
            <a:endParaRPr kumimoji="1" lang="en-US" altLang="ja-JP" dirty="0"/>
          </a:p>
          <a:p>
            <a:r>
              <a:rPr lang="ja-JP" altLang="en-US" dirty="0"/>
              <a:t>男性ボイス</a:t>
            </a:r>
            <a:r>
              <a:rPr lang="en-US" altLang="ja-JP" dirty="0"/>
              <a:t>-1</a:t>
            </a:r>
            <a:r>
              <a:rPr lang="ja-JP" altLang="en-US" dirty="0"/>
              <a:t>種類</a:t>
            </a:r>
            <a:endParaRPr lang="en-US" altLang="ja-JP" dirty="0"/>
          </a:p>
          <a:p>
            <a:r>
              <a:rPr lang="ja-JP" altLang="en-US" dirty="0"/>
              <a:t>女性ボイス</a:t>
            </a:r>
            <a:r>
              <a:rPr kumimoji="1" lang="en-US" altLang="ja-JP" dirty="0"/>
              <a:t>(</a:t>
            </a:r>
            <a:r>
              <a:rPr kumimoji="1" lang="ja-JP" altLang="en-US" dirty="0"/>
              <a:t>メイちゃん</a:t>
            </a:r>
            <a:r>
              <a:rPr kumimoji="1" lang="en-US" altLang="ja-JP" dirty="0"/>
              <a:t>)-</a:t>
            </a:r>
            <a:r>
              <a:rPr lang="en-US" altLang="ja-JP" dirty="0"/>
              <a:t>5</a:t>
            </a:r>
            <a:r>
              <a:rPr lang="ja-JP" altLang="en-US" dirty="0"/>
              <a:t>種類</a:t>
            </a:r>
            <a:endParaRPr lang="en-US" altLang="ja-JP" dirty="0"/>
          </a:p>
          <a:p>
            <a:pPr marL="457200" lvl="1" indent="0">
              <a:buNone/>
            </a:pPr>
            <a:r>
              <a:rPr lang="ja-JP" altLang="en-US" dirty="0"/>
              <a:t>・</a:t>
            </a:r>
            <a:r>
              <a:rPr lang="en-US" altLang="ja-JP" dirty="0"/>
              <a:t>Normal</a:t>
            </a:r>
            <a:r>
              <a:rPr lang="ja-JP" altLang="en-US" dirty="0"/>
              <a:t>（普通）</a:t>
            </a:r>
            <a:br>
              <a:rPr lang="ja-JP" altLang="en-US" dirty="0"/>
            </a:br>
            <a:r>
              <a:rPr lang="ja-JP" altLang="en-US" dirty="0"/>
              <a:t>・</a:t>
            </a:r>
            <a:r>
              <a:rPr lang="en-US" altLang="ja-JP" dirty="0"/>
              <a:t>Happy</a:t>
            </a:r>
            <a:r>
              <a:rPr lang="ja-JP" altLang="en-US" dirty="0"/>
              <a:t>（嬉しい）</a:t>
            </a:r>
            <a:br>
              <a:rPr lang="ja-JP" altLang="en-US" dirty="0"/>
            </a:br>
            <a:r>
              <a:rPr lang="ja-JP" altLang="en-US" dirty="0"/>
              <a:t>・</a:t>
            </a:r>
            <a:r>
              <a:rPr lang="en-US" altLang="ja-JP" dirty="0"/>
              <a:t>Bashful</a:t>
            </a:r>
            <a:r>
              <a:rPr lang="ja-JP" altLang="en-US" dirty="0"/>
              <a:t>（恥ずかしい）</a:t>
            </a:r>
            <a:br>
              <a:rPr lang="ja-JP" altLang="en-US" dirty="0"/>
            </a:br>
            <a:r>
              <a:rPr lang="ja-JP" altLang="en-US" dirty="0"/>
              <a:t>・</a:t>
            </a:r>
            <a:r>
              <a:rPr lang="en-US" altLang="ja-JP" dirty="0"/>
              <a:t>Angry</a:t>
            </a:r>
            <a:r>
              <a:rPr lang="ja-JP" altLang="en-US" dirty="0"/>
              <a:t>（怒ってる）</a:t>
            </a:r>
            <a:br>
              <a:rPr lang="ja-JP" altLang="en-US" dirty="0"/>
            </a:br>
            <a:r>
              <a:rPr lang="ja-JP" altLang="en-US" dirty="0"/>
              <a:t>・</a:t>
            </a:r>
            <a:r>
              <a:rPr lang="en-US" altLang="ja-JP" dirty="0"/>
              <a:t>Sad</a:t>
            </a:r>
            <a:r>
              <a:rPr lang="ja-JP" altLang="en-US" dirty="0"/>
              <a:t>（悲しい）</a:t>
            </a:r>
            <a:endParaRPr kumimoji="1" lang="ja-JP" altLang="en-US" dirty="0"/>
          </a:p>
        </p:txBody>
      </p:sp>
    </p:spTree>
    <p:extLst>
      <p:ext uri="{BB962C8B-B14F-4D97-AF65-F5344CB8AC3E}">
        <p14:creationId xmlns:p14="http://schemas.microsoft.com/office/powerpoint/2010/main" val="35625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B72BD-F941-4CE5-980B-F60E8A368A52}"/>
              </a:ext>
            </a:extLst>
          </p:cNvPr>
          <p:cNvSpPr>
            <a:spLocks noGrp="1"/>
          </p:cNvSpPr>
          <p:nvPr>
            <p:ph type="title"/>
          </p:nvPr>
        </p:nvSpPr>
        <p:spPr/>
        <p:txBody>
          <a:bodyPr/>
          <a:lstStyle/>
          <a:p>
            <a:r>
              <a:rPr kumimoji="1" lang="en-US" altLang="ja-JP" dirty="0" err="1"/>
              <a:t>YoSiE</a:t>
            </a:r>
            <a:r>
              <a:rPr lang="ja-JP" altLang="en-US" dirty="0"/>
              <a:t>という</a:t>
            </a:r>
            <a:r>
              <a:rPr kumimoji="1" lang="ja-JP" altLang="en-US" dirty="0"/>
              <a:t>名前について</a:t>
            </a:r>
          </a:p>
        </p:txBody>
      </p:sp>
      <p:sp>
        <p:nvSpPr>
          <p:cNvPr id="3" name="コンテンツ プレースホルダー 2">
            <a:extLst>
              <a:ext uri="{FF2B5EF4-FFF2-40B4-BE49-F238E27FC236}">
                <a16:creationId xmlns:a16="http://schemas.microsoft.com/office/drawing/2014/main" id="{DC6C0A7D-11A1-4D0E-B7B4-001E9DFDC5A6}"/>
              </a:ext>
            </a:extLst>
          </p:cNvPr>
          <p:cNvSpPr>
            <a:spLocks noGrp="1"/>
          </p:cNvSpPr>
          <p:nvPr>
            <p:ph idx="1"/>
          </p:nvPr>
        </p:nvSpPr>
        <p:spPr/>
        <p:txBody>
          <a:bodyPr/>
          <a:lstStyle/>
          <a:p>
            <a:pPr marL="0" indent="0" algn="ctr">
              <a:buNone/>
            </a:pPr>
            <a:r>
              <a:rPr lang="ja-JP" altLang="en-US" sz="4000" dirty="0"/>
              <a:t>本校</a:t>
            </a:r>
            <a:r>
              <a:rPr kumimoji="1" lang="ja-JP" altLang="en-US" sz="4000" dirty="0"/>
              <a:t>の校名の略省　</a:t>
            </a:r>
            <a:r>
              <a:rPr kumimoji="1" lang="en-US" altLang="ja-JP" sz="4400" dirty="0">
                <a:solidFill>
                  <a:srgbClr val="FF0000"/>
                </a:solidFill>
              </a:rPr>
              <a:t>YSE</a:t>
            </a:r>
            <a:endParaRPr lang="en-US" altLang="ja-JP" sz="4400" dirty="0">
              <a:solidFill>
                <a:srgbClr val="FF0000"/>
              </a:solidFill>
            </a:endParaRPr>
          </a:p>
          <a:p>
            <a:pPr algn="ctr"/>
            <a:endParaRPr kumimoji="1" lang="en-US" altLang="ja-JP" dirty="0"/>
          </a:p>
          <a:p>
            <a:pPr marL="0" indent="0" algn="ctr">
              <a:buNone/>
            </a:pPr>
            <a:endParaRPr lang="en-US" altLang="ja-JP" dirty="0"/>
          </a:p>
          <a:p>
            <a:pPr marL="0" indent="0" algn="ctr">
              <a:buNone/>
            </a:pPr>
            <a:r>
              <a:rPr kumimoji="1" lang="en-US" altLang="ja-JP" sz="5400" b="1" dirty="0" err="1">
                <a:solidFill>
                  <a:srgbClr val="FF0000"/>
                </a:solidFill>
              </a:rPr>
              <a:t>Y</a:t>
            </a:r>
            <a:r>
              <a:rPr kumimoji="1" lang="en-US" altLang="ja-JP" sz="5400" b="1" dirty="0" err="1"/>
              <a:t>o</a:t>
            </a:r>
            <a:r>
              <a:rPr kumimoji="1" lang="en-US" altLang="ja-JP" sz="5400" b="1" dirty="0" err="1">
                <a:solidFill>
                  <a:srgbClr val="FF0000"/>
                </a:solidFill>
              </a:rPr>
              <a:t>S</a:t>
            </a:r>
            <a:r>
              <a:rPr kumimoji="1" lang="en-US" altLang="ja-JP" sz="5400" b="1" dirty="0" err="1"/>
              <a:t>i</a:t>
            </a:r>
            <a:r>
              <a:rPr kumimoji="1" lang="en-US" altLang="ja-JP" sz="5400" b="1" dirty="0" err="1">
                <a:solidFill>
                  <a:srgbClr val="FF0000"/>
                </a:solidFill>
              </a:rPr>
              <a:t>E</a:t>
            </a:r>
            <a:endParaRPr kumimoji="1" lang="en-US" altLang="ja-JP" sz="5400" b="1" dirty="0">
              <a:solidFill>
                <a:srgbClr val="FF0000"/>
              </a:solidFill>
            </a:endParaRPr>
          </a:p>
        </p:txBody>
      </p:sp>
      <p:sp>
        <p:nvSpPr>
          <p:cNvPr id="4" name="矢印: 下 3">
            <a:extLst>
              <a:ext uri="{FF2B5EF4-FFF2-40B4-BE49-F238E27FC236}">
                <a16:creationId xmlns:a16="http://schemas.microsoft.com/office/drawing/2014/main" id="{C0E49A5C-9260-4596-AA7B-92646C45CD58}"/>
              </a:ext>
            </a:extLst>
          </p:cNvPr>
          <p:cNvSpPr/>
          <p:nvPr/>
        </p:nvSpPr>
        <p:spPr>
          <a:xfrm>
            <a:off x="5732755" y="2491449"/>
            <a:ext cx="726490" cy="873188"/>
          </a:xfrm>
          <a:prstGeom prst="down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062C8875-2063-4A0C-B017-189CE12FE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79014">
            <a:off x="7972118" y="1817814"/>
            <a:ext cx="2204274" cy="4630978"/>
          </a:xfrm>
          <a:prstGeom prst="rect">
            <a:avLst/>
          </a:prstGeom>
        </p:spPr>
      </p:pic>
    </p:spTree>
    <p:extLst>
      <p:ext uri="{BB962C8B-B14F-4D97-AF65-F5344CB8AC3E}">
        <p14:creationId xmlns:p14="http://schemas.microsoft.com/office/powerpoint/2010/main" val="120033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F6B78D-00B8-40C4-9EBA-7A2DB3CEE0FB}"/>
              </a:ext>
            </a:extLst>
          </p:cNvPr>
          <p:cNvSpPr>
            <a:spLocks noGrp="1"/>
          </p:cNvSpPr>
          <p:nvPr>
            <p:ph type="title"/>
          </p:nvPr>
        </p:nvSpPr>
        <p:spPr/>
        <p:txBody>
          <a:bodyPr/>
          <a:lstStyle/>
          <a:p>
            <a:r>
              <a:rPr kumimoji="1" lang="en-US" altLang="ja-JP" b="1" dirty="0"/>
              <a:t>AI</a:t>
            </a:r>
            <a:r>
              <a:rPr kumimoji="1" lang="ja-JP" altLang="en-US" b="1" dirty="0"/>
              <a:t>スピーカーの名称</a:t>
            </a:r>
          </a:p>
        </p:txBody>
      </p:sp>
      <p:sp>
        <p:nvSpPr>
          <p:cNvPr id="3" name="コンテンツ プレースホルダー 2">
            <a:extLst>
              <a:ext uri="{FF2B5EF4-FFF2-40B4-BE49-F238E27FC236}">
                <a16:creationId xmlns:a16="http://schemas.microsoft.com/office/drawing/2014/main" id="{7119E144-C913-4FE3-8811-9AD3C80EF3D4}"/>
              </a:ext>
            </a:extLst>
          </p:cNvPr>
          <p:cNvSpPr>
            <a:spLocks noGrp="1"/>
          </p:cNvSpPr>
          <p:nvPr>
            <p:ph idx="1"/>
          </p:nvPr>
        </p:nvSpPr>
        <p:spPr>
          <a:xfrm>
            <a:off x="2267505" y="2438184"/>
            <a:ext cx="10515600" cy="4351338"/>
          </a:xfrm>
        </p:spPr>
        <p:txBody>
          <a:bodyPr>
            <a:normAutofit/>
          </a:bodyPr>
          <a:lstStyle/>
          <a:p>
            <a:pPr marL="0" indent="0">
              <a:buNone/>
            </a:pPr>
            <a:r>
              <a:rPr lang="ja-JP" altLang="en-US" sz="6000" b="1" dirty="0"/>
              <a:t>命名：</a:t>
            </a:r>
            <a:r>
              <a:rPr lang="en-US" altLang="ja-JP" sz="11500" b="1" u="sng" dirty="0" err="1">
                <a:solidFill>
                  <a:srgbClr val="FF0000"/>
                </a:solidFill>
              </a:rPr>
              <a:t>YoSiE</a:t>
            </a:r>
            <a:endParaRPr kumimoji="1" lang="ja-JP" altLang="en-US" sz="6000" b="1" u="sng" dirty="0">
              <a:solidFill>
                <a:srgbClr val="FF0000"/>
              </a:solidFill>
            </a:endParaRPr>
          </a:p>
        </p:txBody>
      </p:sp>
    </p:spTree>
    <p:extLst>
      <p:ext uri="{BB962C8B-B14F-4D97-AF65-F5344CB8AC3E}">
        <p14:creationId xmlns:p14="http://schemas.microsoft.com/office/powerpoint/2010/main" val="4216405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星: 7 pt 4">
            <a:extLst>
              <a:ext uri="{FF2B5EF4-FFF2-40B4-BE49-F238E27FC236}">
                <a16:creationId xmlns:a16="http://schemas.microsoft.com/office/drawing/2014/main" id="{5F842CEC-7415-40C9-9E53-B4EC3F7D0A48}"/>
              </a:ext>
            </a:extLst>
          </p:cNvPr>
          <p:cNvSpPr/>
          <p:nvPr/>
        </p:nvSpPr>
        <p:spPr>
          <a:xfrm>
            <a:off x="2630555" y="815974"/>
            <a:ext cx="6930887" cy="5804452"/>
          </a:xfrm>
          <a:prstGeom prst="star7">
            <a:avLst/>
          </a:prstGeom>
          <a:solidFill>
            <a:srgbClr val="F1FD55"/>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FF20F36-5681-426E-87A0-7259D308637B}"/>
              </a:ext>
            </a:extLst>
          </p:cNvPr>
          <p:cNvSpPr>
            <a:spLocks noGrp="1"/>
          </p:cNvSpPr>
          <p:nvPr>
            <p:ph type="title"/>
          </p:nvPr>
        </p:nvSpPr>
        <p:spPr/>
        <p:txBody>
          <a:bodyPr/>
          <a:lstStyle/>
          <a:p>
            <a:r>
              <a:rPr kumimoji="1" lang="en-US" altLang="ja-JP" b="1" dirty="0" err="1"/>
              <a:t>YoSiE</a:t>
            </a:r>
            <a:r>
              <a:rPr kumimoji="1" lang="ja-JP" altLang="en-US" b="1" dirty="0"/>
              <a:t>の外見</a:t>
            </a:r>
          </a:p>
        </p:txBody>
      </p:sp>
      <p:pic>
        <p:nvPicPr>
          <p:cNvPr id="4" name="コンテンツ プレースホルダー 3">
            <a:extLst>
              <a:ext uri="{FF2B5EF4-FFF2-40B4-BE49-F238E27FC236}">
                <a16:creationId xmlns:a16="http://schemas.microsoft.com/office/drawing/2014/main" id="{16F0A44C-08FE-4A62-86CA-281E4C852A41}"/>
              </a:ext>
            </a:extLst>
          </p:cNvPr>
          <p:cNvPicPr>
            <a:picLocks noGrp="1" noChangeAspect="1"/>
          </p:cNvPicPr>
          <p:nvPr>
            <p:ph idx="1"/>
          </p:nvPr>
        </p:nvPicPr>
        <p:blipFill>
          <a:blip r:embed="rId2"/>
          <a:stretch>
            <a:fillRect/>
          </a:stretch>
        </p:blipFill>
        <p:spPr>
          <a:xfrm>
            <a:off x="5044729" y="1455796"/>
            <a:ext cx="2102537" cy="4351338"/>
          </a:xfrm>
          <a:prstGeom prst="rect">
            <a:avLst/>
          </a:prstGeom>
        </p:spPr>
      </p:pic>
      <p:sp>
        <p:nvSpPr>
          <p:cNvPr id="6" name="テキスト ボックス 5">
            <a:extLst>
              <a:ext uri="{FF2B5EF4-FFF2-40B4-BE49-F238E27FC236}">
                <a16:creationId xmlns:a16="http://schemas.microsoft.com/office/drawing/2014/main" id="{FE4D4ED3-7125-4878-A888-1DA320681F5C}"/>
              </a:ext>
            </a:extLst>
          </p:cNvPr>
          <p:cNvSpPr txBox="1"/>
          <p:nvPr/>
        </p:nvSpPr>
        <p:spPr>
          <a:xfrm>
            <a:off x="5354157" y="5807134"/>
            <a:ext cx="1617906" cy="369332"/>
          </a:xfrm>
          <a:prstGeom prst="rect">
            <a:avLst/>
          </a:prstGeom>
          <a:solidFill>
            <a:srgbClr val="FF7C80"/>
          </a:solidFill>
        </p:spPr>
        <p:txBody>
          <a:bodyPr wrap="square" rtlCol="0">
            <a:spAutoFit/>
          </a:bodyPr>
          <a:lstStyle/>
          <a:p>
            <a:r>
              <a:rPr lang="en-US" altLang="ja-JP" b="1" dirty="0"/>
              <a:t>※</a:t>
            </a:r>
            <a:r>
              <a:rPr lang="ja-JP" altLang="en-US" b="1" dirty="0"/>
              <a:t>イメージ図</a:t>
            </a:r>
            <a:endParaRPr kumimoji="1" lang="ja-JP" altLang="en-US" b="1" dirty="0"/>
          </a:p>
        </p:txBody>
      </p:sp>
    </p:spTree>
    <p:extLst>
      <p:ext uri="{BB962C8B-B14F-4D97-AF65-F5344CB8AC3E}">
        <p14:creationId xmlns:p14="http://schemas.microsoft.com/office/powerpoint/2010/main" val="2215891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B87A13-A231-4995-8BEE-7985E3DC1D48}"/>
              </a:ext>
            </a:extLst>
          </p:cNvPr>
          <p:cNvSpPr>
            <a:spLocks noGrp="1"/>
          </p:cNvSpPr>
          <p:nvPr>
            <p:ph type="title"/>
          </p:nvPr>
        </p:nvSpPr>
        <p:spPr/>
        <p:txBody>
          <a:bodyPr/>
          <a:lstStyle/>
          <a:p>
            <a:r>
              <a:rPr kumimoji="1" lang="en-US" altLang="ja-JP" b="1" dirty="0" err="1"/>
              <a:t>YoSiE</a:t>
            </a:r>
            <a:r>
              <a:rPr kumimoji="1" lang="ja-JP" altLang="en-US" b="1" dirty="0"/>
              <a:t>の振る舞い</a:t>
            </a:r>
          </a:p>
        </p:txBody>
      </p:sp>
      <p:pic>
        <p:nvPicPr>
          <p:cNvPr id="5" name="コンテンツ プレースホルダー 4">
            <a:extLst>
              <a:ext uri="{FF2B5EF4-FFF2-40B4-BE49-F238E27FC236}">
                <a16:creationId xmlns:a16="http://schemas.microsoft.com/office/drawing/2014/main" id="{A17A5823-8A38-4828-A6A8-4DFE186BFD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2612" y="2248696"/>
            <a:ext cx="870033" cy="1797607"/>
          </a:xfrm>
        </p:spPr>
      </p:pic>
      <p:sp>
        <p:nvSpPr>
          <p:cNvPr id="6" name="テキスト ボックス 5">
            <a:extLst>
              <a:ext uri="{FF2B5EF4-FFF2-40B4-BE49-F238E27FC236}">
                <a16:creationId xmlns:a16="http://schemas.microsoft.com/office/drawing/2014/main" id="{5F954F9D-585C-4117-B68F-D2C78AC9AF80}"/>
              </a:ext>
            </a:extLst>
          </p:cNvPr>
          <p:cNvSpPr txBox="1"/>
          <p:nvPr/>
        </p:nvSpPr>
        <p:spPr>
          <a:xfrm>
            <a:off x="6562612" y="5600689"/>
            <a:ext cx="2457742" cy="523220"/>
          </a:xfrm>
          <a:prstGeom prst="rect">
            <a:avLst/>
          </a:prstGeom>
          <a:noFill/>
        </p:spPr>
        <p:txBody>
          <a:bodyPr wrap="square" rtlCol="0">
            <a:spAutoFit/>
          </a:bodyPr>
          <a:lstStyle/>
          <a:p>
            <a:r>
              <a:rPr kumimoji="1" lang="en-US" altLang="ja-JP" sz="2800" b="1" dirty="0" err="1"/>
              <a:t>YoSiE</a:t>
            </a:r>
            <a:endParaRPr kumimoji="1" lang="ja-JP" altLang="en-US" sz="2800" b="1" dirty="0"/>
          </a:p>
        </p:txBody>
      </p:sp>
      <p:sp>
        <p:nvSpPr>
          <p:cNvPr id="8" name="吹き出し: 円形 7">
            <a:extLst>
              <a:ext uri="{FF2B5EF4-FFF2-40B4-BE49-F238E27FC236}">
                <a16:creationId xmlns:a16="http://schemas.microsoft.com/office/drawing/2014/main" id="{70F0C143-E189-4914-91EB-21DFE59E0870}"/>
              </a:ext>
            </a:extLst>
          </p:cNvPr>
          <p:cNvSpPr/>
          <p:nvPr/>
        </p:nvSpPr>
        <p:spPr>
          <a:xfrm>
            <a:off x="1575420" y="1753392"/>
            <a:ext cx="3743740" cy="858630"/>
          </a:xfrm>
          <a:prstGeom prst="wedgeEllipseCallout">
            <a:avLst>
              <a:gd name="adj1" fmla="val -22665"/>
              <a:gd name="adj2" fmla="val 696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今日の天気は？</a:t>
            </a:r>
            <a:r>
              <a:rPr kumimoji="1" lang="ja-JP" altLang="en-US" sz="2400" dirty="0"/>
              <a:t>？</a:t>
            </a:r>
          </a:p>
        </p:txBody>
      </p:sp>
      <p:sp>
        <p:nvSpPr>
          <p:cNvPr id="9" name="テキスト ボックス 8">
            <a:extLst>
              <a:ext uri="{FF2B5EF4-FFF2-40B4-BE49-F238E27FC236}">
                <a16:creationId xmlns:a16="http://schemas.microsoft.com/office/drawing/2014/main" id="{B8458343-C631-4D72-A9D4-A1F85AD4E4C3}"/>
              </a:ext>
            </a:extLst>
          </p:cNvPr>
          <p:cNvSpPr txBox="1"/>
          <p:nvPr/>
        </p:nvSpPr>
        <p:spPr>
          <a:xfrm>
            <a:off x="1811772" y="5600689"/>
            <a:ext cx="1934817" cy="523220"/>
          </a:xfrm>
          <a:prstGeom prst="rect">
            <a:avLst/>
          </a:prstGeom>
          <a:noFill/>
        </p:spPr>
        <p:txBody>
          <a:bodyPr wrap="square" rtlCol="0">
            <a:spAutoFit/>
          </a:bodyPr>
          <a:lstStyle/>
          <a:p>
            <a:r>
              <a:rPr kumimoji="1" lang="en-US" altLang="ja-JP" sz="2800" b="1" dirty="0"/>
              <a:t>USER</a:t>
            </a:r>
            <a:endParaRPr kumimoji="1" lang="ja-JP" altLang="en-US" sz="2800" b="1" dirty="0"/>
          </a:p>
        </p:txBody>
      </p:sp>
      <p:sp>
        <p:nvSpPr>
          <p:cNvPr id="13" name="吹き出し: 円形 12">
            <a:extLst>
              <a:ext uri="{FF2B5EF4-FFF2-40B4-BE49-F238E27FC236}">
                <a16:creationId xmlns:a16="http://schemas.microsoft.com/office/drawing/2014/main" id="{D69993FF-5439-4F3F-A9AA-94ADFD159337}"/>
              </a:ext>
            </a:extLst>
          </p:cNvPr>
          <p:cNvSpPr/>
          <p:nvPr/>
        </p:nvSpPr>
        <p:spPr>
          <a:xfrm>
            <a:off x="7068844" y="1530397"/>
            <a:ext cx="3743740" cy="1081625"/>
          </a:xfrm>
          <a:prstGeom prst="wedgeEllipseCallout">
            <a:avLst>
              <a:gd name="adj1" fmla="val -41068"/>
              <a:gd name="adj2" fmla="val 5957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rPr>
              <a:t>今日の神奈川県の</a:t>
            </a:r>
            <a:endParaRPr lang="en-US" altLang="ja-JP" sz="2400" dirty="0">
              <a:solidFill>
                <a:schemeClr val="tx1"/>
              </a:solidFill>
            </a:endParaRPr>
          </a:p>
          <a:p>
            <a:pPr algn="ctr"/>
            <a:r>
              <a:rPr lang="ja-JP" altLang="en-US" sz="2400" dirty="0">
                <a:solidFill>
                  <a:schemeClr val="tx1"/>
                </a:solidFill>
              </a:rPr>
              <a:t>天気は～～</a:t>
            </a:r>
            <a:endParaRPr kumimoji="1" lang="ja-JP" altLang="en-US" sz="2400" dirty="0">
              <a:solidFill>
                <a:schemeClr val="tx1"/>
              </a:solidFill>
            </a:endParaRPr>
          </a:p>
        </p:txBody>
      </p:sp>
      <p:pic>
        <p:nvPicPr>
          <p:cNvPr id="4" name="グラフィックス 3" descr="男の人">
            <a:extLst>
              <a:ext uri="{FF2B5EF4-FFF2-40B4-BE49-F238E27FC236}">
                <a16:creationId xmlns:a16="http://schemas.microsoft.com/office/drawing/2014/main" id="{5ED4B8B3-833E-4A79-8905-EF3F8C7C1E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904" y="2691900"/>
            <a:ext cx="2908789" cy="2908789"/>
          </a:xfrm>
          <a:prstGeom prst="rect">
            <a:avLst/>
          </a:prstGeom>
        </p:spPr>
      </p:pic>
      <p:pic>
        <p:nvPicPr>
          <p:cNvPr id="11" name="図 10">
            <a:extLst>
              <a:ext uri="{FF2B5EF4-FFF2-40B4-BE49-F238E27FC236}">
                <a16:creationId xmlns:a16="http://schemas.microsoft.com/office/drawing/2014/main" id="{609216EF-7FBF-41B6-A1A9-6AA49126DE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914727"/>
            <a:ext cx="3257306" cy="1797608"/>
          </a:xfrm>
          <a:prstGeom prst="rect">
            <a:avLst/>
          </a:prstGeom>
        </p:spPr>
      </p:pic>
      <p:cxnSp>
        <p:nvCxnSpPr>
          <p:cNvPr id="14" name="直線コネクタ 13">
            <a:extLst>
              <a:ext uri="{FF2B5EF4-FFF2-40B4-BE49-F238E27FC236}">
                <a16:creationId xmlns:a16="http://schemas.microsoft.com/office/drawing/2014/main" id="{5FEFBB6F-DE28-4FA1-AC8F-6E1F30AC15F4}"/>
              </a:ext>
            </a:extLst>
          </p:cNvPr>
          <p:cNvCxnSpPr>
            <a:cxnSpLocks/>
          </p:cNvCxnSpPr>
          <p:nvPr/>
        </p:nvCxnSpPr>
        <p:spPr>
          <a:xfrm flipV="1">
            <a:off x="2779180" y="2772749"/>
            <a:ext cx="198970" cy="891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25F2D24B-A200-402A-A2A4-B8E38F738417}"/>
              </a:ext>
            </a:extLst>
          </p:cNvPr>
          <p:cNvPicPr>
            <a:picLocks noChangeAspect="1"/>
          </p:cNvPicPr>
          <p:nvPr/>
        </p:nvPicPr>
        <p:blipFill>
          <a:blip r:embed="rId6"/>
          <a:stretch>
            <a:fillRect/>
          </a:stretch>
        </p:blipFill>
        <p:spPr>
          <a:xfrm rot="1287409">
            <a:off x="2797491" y="2914650"/>
            <a:ext cx="243861" cy="146317"/>
          </a:xfrm>
          <a:prstGeom prst="rect">
            <a:avLst/>
          </a:prstGeom>
        </p:spPr>
      </p:pic>
      <p:pic>
        <p:nvPicPr>
          <p:cNvPr id="17" name="図 16">
            <a:extLst>
              <a:ext uri="{FF2B5EF4-FFF2-40B4-BE49-F238E27FC236}">
                <a16:creationId xmlns:a16="http://schemas.microsoft.com/office/drawing/2014/main" id="{47AE7228-2C02-4153-BC3E-B337D573744F}"/>
              </a:ext>
            </a:extLst>
          </p:cNvPr>
          <p:cNvPicPr>
            <a:picLocks noChangeAspect="1"/>
          </p:cNvPicPr>
          <p:nvPr/>
        </p:nvPicPr>
        <p:blipFill>
          <a:blip r:embed="rId6"/>
          <a:stretch>
            <a:fillRect/>
          </a:stretch>
        </p:blipFill>
        <p:spPr>
          <a:xfrm rot="3383590">
            <a:off x="2756735" y="3075920"/>
            <a:ext cx="243861" cy="146317"/>
          </a:xfrm>
          <a:prstGeom prst="rect">
            <a:avLst/>
          </a:prstGeom>
        </p:spPr>
      </p:pic>
    </p:spTree>
    <p:extLst>
      <p:ext uri="{BB962C8B-B14F-4D97-AF65-F5344CB8AC3E}">
        <p14:creationId xmlns:p14="http://schemas.microsoft.com/office/powerpoint/2010/main" val="3998110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6A439-A220-4319-8639-4E5D8902D2C4}"/>
              </a:ext>
            </a:extLst>
          </p:cNvPr>
          <p:cNvSpPr>
            <a:spLocks noGrp="1"/>
          </p:cNvSpPr>
          <p:nvPr>
            <p:ph type="title"/>
          </p:nvPr>
        </p:nvSpPr>
        <p:spPr/>
        <p:txBody>
          <a:bodyPr/>
          <a:lstStyle/>
          <a:p>
            <a:r>
              <a:rPr kumimoji="1" lang="en-US" altLang="ja-JP" b="1" dirty="0" err="1"/>
              <a:t>YoSiE</a:t>
            </a:r>
            <a:r>
              <a:rPr lang="ja-JP" altLang="en-US" b="1" dirty="0"/>
              <a:t>に出来ること</a:t>
            </a:r>
            <a:endParaRPr kumimoji="1" lang="ja-JP" altLang="en-US" b="1" dirty="0"/>
          </a:p>
        </p:txBody>
      </p:sp>
      <p:sp>
        <p:nvSpPr>
          <p:cNvPr id="3" name="コンテンツ プレースホルダー 2">
            <a:extLst>
              <a:ext uri="{FF2B5EF4-FFF2-40B4-BE49-F238E27FC236}">
                <a16:creationId xmlns:a16="http://schemas.microsoft.com/office/drawing/2014/main" id="{3A3282F7-0ECE-48AE-ACC9-7ED4325904EC}"/>
              </a:ext>
            </a:extLst>
          </p:cNvPr>
          <p:cNvSpPr>
            <a:spLocks noGrp="1"/>
          </p:cNvSpPr>
          <p:nvPr>
            <p:ph idx="1"/>
          </p:nvPr>
        </p:nvSpPr>
        <p:spPr/>
        <p:txBody>
          <a:bodyPr/>
          <a:lstStyle/>
          <a:p>
            <a:r>
              <a:rPr lang="ja-JP" altLang="en-US" dirty="0"/>
              <a:t>「今日の運勢は？」　　　占いの結果を読み上げ</a:t>
            </a:r>
            <a:endParaRPr lang="en-US" altLang="ja-JP" dirty="0"/>
          </a:p>
          <a:p>
            <a:endParaRPr lang="en-US" altLang="ja-JP" dirty="0"/>
          </a:p>
          <a:p>
            <a:r>
              <a:rPr lang="ja-JP" altLang="en-US" dirty="0"/>
              <a:t>「今何時？」　　　日時を読み上げ</a:t>
            </a:r>
            <a:endParaRPr lang="en-US" altLang="ja-JP" dirty="0"/>
          </a:p>
          <a:p>
            <a:pPr marL="0" indent="0">
              <a:buNone/>
            </a:pPr>
            <a:endParaRPr lang="en-US" altLang="ja-JP" dirty="0"/>
          </a:p>
          <a:p>
            <a:r>
              <a:rPr lang="ja-JP" altLang="en-US" dirty="0"/>
              <a:t>「なにかニュースある？」　　　ニュース読み上げ　など</a:t>
            </a:r>
            <a:endParaRPr kumimoji="1" lang="ja-JP" altLang="en-US" dirty="0"/>
          </a:p>
        </p:txBody>
      </p:sp>
      <p:pic>
        <p:nvPicPr>
          <p:cNvPr id="6" name="図 5">
            <a:extLst>
              <a:ext uri="{FF2B5EF4-FFF2-40B4-BE49-F238E27FC236}">
                <a16:creationId xmlns:a16="http://schemas.microsoft.com/office/drawing/2014/main" id="{518FF82E-A1FA-4303-B274-129BCD2857EB}"/>
              </a:ext>
            </a:extLst>
          </p:cNvPr>
          <p:cNvPicPr>
            <a:picLocks noChangeAspect="1"/>
          </p:cNvPicPr>
          <p:nvPr/>
        </p:nvPicPr>
        <p:blipFill>
          <a:blip r:embed="rId2"/>
          <a:stretch>
            <a:fillRect/>
          </a:stretch>
        </p:blipFill>
        <p:spPr>
          <a:xfrm>
            <a:off x="3488030" y="2827090"/>
            <a:ext cx="652329" cy="433124"/>
          </a:xfrm>
          <a:prstGeom prst="rect">
            <a:avLst/>
          </a:prstGeom>
        </p:spPr>
      </p:pic>
      <p:pic>
        <p:nvPicPr>
          <p:cNvPr id="8" name="図 7">
            <a:extLst>
              <a:ext uri="{FF2B5EF4-FFF2-40B4-BE49-F238E27FC236}">
                <a16:creationId xmlns:a16="http://schemas.microsoft.com/office/drawing/2014/main" id="{8E1EEE5F-A7A2-455B-93A4-D9267FE8D087}"/>
              </a:ext>
            </a:extLst>
          </p:cNvPr>
          <p:cNvPicPr>
            <a:picLocks noChangeAspect="1"/>
          </p:cNvPicPr>
          <p:nvPr/>
        </p:nvPicPr>
        <p:blipFill>
          <a:blip r:embed="rId3"/>
          <a:stretch>
            <a:fillRect/>
          </a:stretch>
        </p:blipFill>
        <p:spPr>
          <a:xfrm>
            <a:off x="4486320" y="1825625"/>
            <a:ext cx="652329" cy="432854"/>
          </a:xfrm>
          <a:prstGeom prst="rect">
            <a:avLst/>
          </a:prstGeom>
        </p:spPr>
      </p:pic>
      <p:pic>
        <p:nvPicPr>
          <p:cNvPr id="9" name="図 8">
            <a:extLst>
              <a:ext uri="{FF2B5EF4-FFF2-40B4-BE49-F238E27FC236}">
                <a16:creationId xmlns:a16="http://schemas.microsoft.com/office/drawing/2014/main" id="{0B5FEC11-A682-4DF5-853A-D77A7D94973B}"/>
              </a:ext>
            </a:extLst>
          </p:cNvPr>
          <p:cNvPicPr>
            <a:picLocks noChangeAspect="1"/>
          </p:cNvPicPr>
          <p:nvPr/>
        </p:nvPicPr>
        <p:blipFill>
          <a:blip r:embed="rId3"/>
          <a:stretch>
            <a:fillRect/>
          </a:stretch>
        </p:blipFill>
        <p:spPr>
          <a:xfrm>
            <a:off x="5593666" y="3875304"/>
            <a:ext cx="652329" cy="432854"/>
          </a:xfrm>
          <a:prstGeom prst="rect">
            <a:avLst/>
          </a:prstGeom>
        </p:spPr>
      </p:pic>
    </p:spTree>
    <p:extLst>
      <p:ext uri="{BB962C8B-B14F-4D97-AF65-F5344CB8AC3E}">
        <p14:creationId xmlns:p14="http://schemas.microsoft.com/office/powerpoint/2010/main" val="3376102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a:extLst>
              <a:ext uri="{FF2B5EF4-FFF2-40B4-BE49-F238E27FC236}">
                <a16:creationId xmlns:a16="http://schemas.microsoft.com/office/drawing/2014/main" id="{0B94C4AA-62CB-4CDD-A9BB-60EC7E345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470" y="4241993"/>
            <a:ext cx="1472547" cy="1472547"/>
          </a:xfrm>
          <a:prstGeom prst="rect">
            <a:avLst/>
          </a:prstGeom>
        </p:spPr>
      </p:pic>
      <p:pic>
        <p:nvPicPr>
          <p:cNvPr id="35" name="図 34">
            <a:extLst>
              <a:ext uri="{FF2B5EF4-FFF2-40B4-BE49-F238E27FC236}">
                <a16:creationId xmlns:a16="http://schemas.microsoft.com/office/drawing/2014/main" id="{B0AF5BA5-D789-4149-A37A-C4D689832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126" y="996436"/>
            <a:ext cx="1424542" cy="1424542"/>
          </a:xfrm>
          <a:prstGeom prst="rect">
            <a:avLst/>
          </a:prstGeom>
        </p:spPr>
      </p:pic>
      <p:sp>
        <p:nvSpPr>
          <p:cNvPr id="2" name="テキスト ボックス 1">
            <a:extLst>
              <a:ext uri="{FF2B5EF4-FFF2-40B4-BE49-F238E27FC236}">
                <a16:creationId xmlns:a16="http://schemas.microsoft.com/office/drawing/2014/main" id="{61B7949A-4223-46D9-B855-4538157BBBC3}"/>
              </a:ext>
            </a:extLst>
          </p:cNvPr>
          <p:cNvSpPr txBox="1"/>
          <p:nvPr/>
        </p:nvSpPr>
        <p:spPr>
          <a:xfrm>
            <a:off x="3946810" y="44417"/>
            <a:ext cx="4220154" cy="707886"/>
          </a:xfrm>
          <a:prstGeom prst="rect">
            <a:avLst/>
          </a:prstGeom>
          <a:noFill/>
        </p:spPr>
        <p:txBody>
          <a:bodyPr wrap="square" rtlCol="0">
            <a:spAutoFit/>
          </a:bodyPr>
          <a:lstStyle/>
          <a:p>
            <a:r>
              <a:rPr lang="ja-JP" altLang="en-US" sz="4000" b="1" dirty="0"/>
              <a:t>システムの流れ</a:t>
            </a:r>
            <a:endParaRPr lang="en-US" altLang="ja-JP" sz="4000" b="1" dirty="0"/>
          </a:p>
        </p:txBody>
      </p:sp>
      <p:sp>
        <p:nvSpPr>
          <p:cNvPr id="4" name="テキスト ボックス 3">
            <a:extLst>
              <a:ext uri="{FF2B5EF4-FFF2-40B4-BE49-F238E27FC236}">
                <a16:creationId xmlns:a16="http://schemas.microsoft.com/office/drawing/2014/main" id="{C12005A9-C624-4571-BD5D-1069F40911B1}"/>
              </a:ext>
            </a:extLst>
          </p:cNvPr>
          <p:cNvSpPr txBox="1"/>
          <p:nvPr/>
        </p:nvSpPr>
        <p:spPr>
          <a:xfrm>
            <a:off x="2254602" y="2172783"/>
            <a:ext cx="1748754" cy="400110"/>
          </a:xfrm>
          <a:prstGeom prst="rect">
            <a:avLst/>
          </a:prstGeom>
          <a:noFill/>
        </p:spPr>
        <p:txBody>
          <a:bodyPr wrap="square" rtlCol="0">
            <a:spAutoFit/>
          </a:bodyPr>
          <a:lstStyle/>
          <a:p>
            <a:r>
              <a:rPr kumimoji="1" lang="en-US" altLang="ja-JP" sz="2000" b="1" dirty="0"/>
              <a:t>USER</a:t>
            </a:r>
            <a:endParaRPr kumimoji="1" lang="ja-JP" altLang="en-US" sz="2000" b="1" dirty="0"/>
          </a:p>
        </p:txBody>
      </p:sp>
      <p:pic>
        <p:nvPicPr>
          <p:cNvPr id="6" name="グラフィックス 5" descr="無線マイク">
            <a:extLst>
              <a:ext uri="{FF2B5EF4-FFF2-40B4-BE49-F238E27FC236}">
                <a16:creationId xmlns:a16="http://schemas.microsoft.com/office/drawing/2014/main" id="{CB246BD9-BFC6-4CB9-948E-423A1C6608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09672" y="1248283"/>
            <a:ext cx="978880" cy="978880"/>
          </a:xfrm>
          <a:prstGeom prst="rect">
            <a:avLst/>
          </a:prstGeom>
        </p:spPr>
      </p:pic>
      <p:sp>
        <p:nvSpPr>
          <p:cNvPr id="7" name="矢印: 右 6">
            <a:extLst>
              <a:ext uri="{FF2B5EF4-FFF2-40B4-BE49-F238E27FC236}">
                <a16:creationId xmlns:a16="http://schemas.microsoft.com/office/drawing/2014/main" id="{20FC25AE-ABB4-435D-A755-A9CC7CBD7B0C}"/>
              </a:ext>
            </a:extLst>
          </p:cNvPr>
          <p:cNvSpPr/>
          <p:nvPr/>
        </p:nvSpPr>
        <p:spPr>
          <a:xfrm>
            <a:off x="3193431" y="1553333"/>
            <a:ext cx="743954" cy="351565"/>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E239334F-6ED3-41F8-AD0A-F6BFF815C7A0}"/>
              </a:ext>
            </a:extLst>
          </p:cNvPr>
          <p:cNvSpPr txBox="1"/>
          <p:nvPr/>
        </p:nvSpPr>
        <p:spPr>
          <a:xfrm>
            <a:off x="3175496" y="1255717"/>
            <a:ext cx="1166251" cy="400110"/>
          </a:xfrm>
          <a:prstGeom prst="rect">
            <a:avLst/>
          </a:prstGeom>
          <a:noFill/>
        </p:spPr>
        <p:txBody>
          <a:bodyPr wrap="square" rtlCol="0">
            <a:spAutoFit/>
          </a:bodyPr>
          <a:lstStyle/>
          <a:p>
            <a:r>
              <a:rPr kumimoji="1" lang="ja-JP" altLang="en-US" sz="2000" b="1" dirty="0"/>
              <a:t>音声</a:t>
            </a:r>
          </a:p>
        </p:txBody>
      </p:sp>
      <p:sp>
        <p:nvSpPr>
          <p:cNvPr id="10" name="テキスト ボックス 9">
            <a:extLst>
              <a:ext uri="{FF2B5EF4-FFF2-40B4-BE49-F238E27FC236}">
                <a16:creationId xmlns:a16="http://schemas.microsoft.com/office/drawing/2014/main" id="{A63924EB-DE34-49FC-96B3-4EE87F507340}"/>
              </a:ext>
            </a:extLst>
          </p:cNvPr>
          <p:cNvSpPr txBox="1"/>
          <p:nvPr/>
        </p:nvSpPr>
        <p:spPr>
          <a:xfrm>
            <a:off x="3941914" y="2140660"/>
            <a:ext cx="1362999" cy="400110"/>
          </a:xfrm>
          <a:prstGeom prst="rect">
            <a:avLst/>
          </a:prstGeom>
          <a:noFill/>
        </p:spPr>
        <p:txBody>
          <a:bodyPr wrap="square" rtlCol="0">
            <a:spAutoFit/>
          </a:bodyPr>
          <a:lstStyle/>
          <a:p>
            <a:r>
              <a:rPr kumimoji="1" lang="ja-JP" altLang="en-US" sz="2000" b="1" dirty="0"/>
              <a:t>マイク</a:t>
            </a:r>
          </a:p>
        </p:txBody>
      </p:sp>
      <p:sp>
        <p:nvSpPr>
          <p:cNvPr id="11" name="テキスト ボックス 10">
            <a:extLst>
              <a:ext uri="{FF2B5EF4-FFF2-40B4-BE49-F238E27FC236}">
                <a16:creationId xmlns:a16="http://schemas.microsoft.com/office/drawing/2014/main" id="{DD0C392B-202E-4527-A58D-0B5B6130269E}"/>
              </a:ext>
            </a:extLst>
          </p:cNvPr>
          <p:cNvSpPr txBox="1"/>
          <p:nvPr/>
        </p:nvSpPr>
        <p:spPr>
          <a:xfrm>
            <a:off x="7138429" y="1392424"/>
            <a:ext cx="2778462" cy="523220"/>
          </a:xfrm>
          <a:prstGeom prst="rect">
            <a:avLst/>
          </a:prstGeom>
          <a:noFill/>
          <a:ln>
            <a:solidFill>
              <a:schemeClr val="tx1"/>
            </a:solidFill>
          </a:ln>
        </p:spPr>
        <p:txBody>
          <a:bodyPr wrap="square" rtlCol="0">
            <a:spAutoFit/>
          </a:bodyPr>
          <a:lstStyle/>
          <a:p>
            <a:pPr algn="ctr"/>
            <a:r>
              <a:rPr lang="en-US" altLang="ja-JP" sz="2800" b="1" dirty="0"/>
              <a:t>1</a:t>
            </a:r>
            <a:r>
              <a:rPr kumimoji="1" lang="en-US" altLang="ja-JP" sz="2800" b="1" dirty="0"/>
              <a:t>.</a:t>
            </a:r>
            <a:r>
              <a:rPr kumimoji="1" lang="ja-JP" altLang="en-US" sz="2800" b="1" dirty="0"/>
              <a:t>音声認識</a:t>
            </a:r>
            <a:endParaRPr kumimoji="1" lang="en-US" altLang="ja-JP" sz="2800" b="1" dirty="0"/>
          </a:p>
        </p:txBody>
      </p:sp>
      <p:sp>
        <p:nvSpPr>
          <p:cNvPr id="12" name="テキスト ボックス 11">
            <a:extLst>
              <a:ext uri="{FF2B5EF4-FFF2-40B4-BE49-F238E27FC236}">
                <a16:creationId xmlns:a16="http://schemas.microsoft.com/office/drawing/2014/main" id="{10DDFEB6-28F2-4334-948C-1697B3151785}"/>
              </a:ext>
            </a:extLst>
          </p:cNvPr>
          <p:cNvSpPr txBox="1"/>
          <p:nvPr/>
        </p:nvSpPr>
        <p:spPr>
          <a:xfrm>
            <a:off x="7138429" y="2532409"/>
            <a:ext cx="2778462" cy="523220"/>
          </a:xfrm>
          <a:prstGeom prst="rect">
            <a:avLst/>
          </a:prstGeom>
          <a:noFill/>
          <a:ln>
            <a:solidFill>
              <a:schemeClr val="tx1"/>
            </a:solidFill>
          </a:ln>
        </p:spPr>
        <p:txBody>
          <a:bodyPr wrap="square" rtlCol="0">
            <a:spAutoFit/>
          </a:bodyPr>
          <a:lstStyle/>
          <a:p>
            <a:pPr algn="ctr"/>
            <a:r>
              <a:rPr kumimoji="1" lang="en-US" altLang="ja-JP" sz="2800" b="1" dirty="0"/>
              <a:t>2.AI</a:t>
            </a:r>
            <a:endParaRPr kumimoji="1" lang="ja-JP" altLang="en-US" sz="2800" b="1" dirty="0"/>
          </a:p>
        </p:txBody>
      </p:sp>
      <p:sp>
        <p:nvSpPr>
          <p:cNvPr id="8" name="テキスト ボックス 7">
            <a:extLst>
              <a:ext uri="{FF2B5EF4-FFF2-40B4-BE49-F238E27FC236}">
                <a16:creationId xmlns:a16="http://schemas.microsoft.com/office/drawing/2014/main" id="{FE030D26-DD7E-4F39-B7D4-BD45856124CB}"/>
              </a:ext>
            </a:extLst>
          </p:cNvPr>
          <p:cNvSpPr txBox="1"/>
          <p:nvPr/>
        </p:nvSpPr>
        <p:spPr>
          <a:xfrm>
            <a:off x="4850753" y="1232895"/>
            <a:ext cx="1508758" cy="400110"/>
          </a:xfrm>
          <a:prstGeom prst="rect">
            <a:avLst/>
          </a:prstGeom>
          <a:noFill/>
        </p:spPr>
        <p:txBody>
          <a:bodyPr wrap="square" rtlCol="0">
            <a:spAutoFit/>
          </a:bodyPr>
          <a:lstStyle/>
          <a:p>
            <a:r>
              <a:rPr kumimoji="1" lang="ja-JP" altLang="en-US" sz="2000" b="1" dirty="0"/>
              <a:t>音声データ</a:t>
            </a:r>
          </a:p>
        </p:txBody>
      </p:sp>
      <p:pic>
        <p:nvPicPr>
          <p:cNvPr id="15" name="図 14">
            <a:extLst>
              <a:ext uri="{FF2B5EF4-FFF2-40B4-BE49-F238E27FC236}">
                <a16:creationId xmlns:a16="http://schemas.microsoft.com/office/drawing/2014/main" id="{46908E81-115E-46BE-8737-DB04CB23E663}"/>
              </a:ext>
            </a:extLst>
          </p:cNvPr>
          <p:cNvPicPr>
            <a:picLocks noChangeAspect="1"/>
          </p:cNvPicPr>
          <p:nvPr/>
        </p:nvPicPr>
        <p:blipFill>
          <a:blip r:embed="rId6"/>
          <a:stretch>
            <a:fillRect/>
          </a:stretch>
        </p:blipFill>
        <p:spPr>
          <a:xfrm rot="5400000">
            <a:off x="7706276" y="2009590"/>
            <a:ext cx="616037" cy="426757"/>
          </a:xfrm>
          <a:prstGeom prst="rect">
            <a:avLst/>
          </a:prstGeom>
        </p:spPr>
      </p:pic>
      <p:sp>
        <p:nvSpPr>
          <p:cNvPr id="16" name="テキスト ボックス 15">
            <a:extLst>
              <a:ext uri="{FF2B5EF4-FFF2-40B4-BE49-F238E27FC236}">
                <a16:creationId xmlns:a16="http://schemas.microsoft.com/office/drawing/2014/main" id="{77CB0B32-CE99-4F48-9395-15456D3A9136}"/>
              </a:ext>
            </a:extLst>
          </p:cNvPr>
          <p:cNvSpPr txBox="1"/>
          <p:nvPr/>
        </p:nvSpPr>
        <p:spPr>
          <a:xfrm>
            <a:off x="8166964" y="2026730"/>
            <a:ext cx="2778462" cy="369332"/>
          </a:xfrm>
          <a:prstGeom prst="rect">
            <a:avLst/>
          </a:prstGeom>
          <a:noFill/>
        </p:spPr>
        <p:txBody>
          <a:bodyPr wrap="square" rtlCol="0">
            <a:spAutoFit/>
          </a:bodyPr>
          <a:lstStyle/>
          <a:p>
            <a:r>
              <a:rPr kumimoji="1" lang="ja-JP" altLang="en-US" b="1" dirty="0"/>
              <a:t>テキストデータに変換</a:t>
            </a:r>
          </a:p>
        </p:txBody>
      </p:sp>
      <p:sp>
        <p:nvSpPr>
          <p:cNvPr id="18" name="テキスト ボックス 17">
            <a:extLst>
              <a:ext uri="{FF2B5EF4-FFF2-40B4-BE49-F238E27FC236}">
                <a16:creationId xmlns:a16="http://schemas.microsoft.com/office/drawing/2014/main" id="{A314CBF9-4E83-49B8-AE74-0AE3DC4734B3}"/>
              </a:ext>
            </a:extLst>
          </p:cNvPr>
          <p:cNvSpPr txBox="1"/>
          <p:nvPr/>
        </p:nvSpPr>
        <p:spPr>
          <a:xfrm>
            <a:off x="8166964" y="3120005"/>
            <a:ext cx="2085229" cy="369332"/>
          </a:xfrm>
          <a:prstGeom prst="rect">
            <a:avLst/>
          </a:prstGeom>
          <a:noFill/>
        </p:spPr>
        <p:txBody>
          <a:bodyPr wrap="square" rtlCol="0">
            <a:spAutoFit/>
          </a:bodyPr>
          <a:lstStyle/>
          <a:p>
            <a:r>
              <a:rPr lang="ja-JP" altLang="en-US" b="1" dirty="0"/>
              <a:t>発言</a:t>
            </a:r>
            <a:r>
              <a:rPr kumimoji="1" lang="ja-JP" altLang="en-US" b="1" dirty="0"/>
              <a:t>内容を理解</a:t>
            </a:r>
          </a:p>
        </p:txBody>
      </p:sp>
      <p:sp>
        <p:nvSpPr>
          <p:cNvPr id="19" name="テキスト ボックス 18">
            <a:extLst>
              <a:ext uri="{FF2B5EF4-FFF2-40B4-BE49-F238E27FC236}">
                <a16:creationId xmlns:a16="http://schemas.microsoft.com/office/drawing/2014/main" id="{E790A844-28A9-4153-AD61-9D24CA3888D1}"/>
              </a:ext>
            </a:extLst>
          </p:cNvPr>
          <p:cNvSpPr txBox="1"/>
          <p:nvPr/>
        </p:nvSpPr>
        <p:spPr>
          <a:xfrm>
            <a:off x="7074180" y="3667276"/>
            <a:ext cx="2998817" cy="523220"/>
          </a:xfrm>
          <a:prstGeom prst="rect">
            <a:avLst/>
          </a:prstGeom>
          <a:noFill/>
          <a:ln>
            <a:solidFill>
              <a:schemeClr val="tx1"/>
            </a:solidFill>
          </a:ln>
        </p:spPr>
        <p:txBody>
          <a:bodyPr wrap="square" rtlCol="0">
            <a:spAutoFit/>
          </a:bodyPr>
          <a:lstStyle/>
          <a:p>
            <a:pPr algn="ctr"/>
            <a:r>
              <a:rPr lang="en-US" altLang="ja-JP" sz="2800" b="1" dirty="0"/>
              <a:t>3.</a:t>
            </a:r>
            <a:r>
              <a:rPr lang="ja-JP" altLang="en-US" sz="2800" b="1" dirty="0"/>
              <a:t>データ取得</a:t>
            </a:r>
            <a:endParaRPr kumimoji="1" lang="ja-JP" altLang="en-US" sz="2800" b="1" dirty="0"/>
          </a:p>
        </p:txBody>
      </p:sp>
      <p:sp>
        <p:nvSpPr>
          <p:cNvPr id="21" name="テキスト ボックス 20">
            <a:extLst>
              <a:ext uri="{FF2B5EF4-FFF2-40B4-BE49-F238E27FC236}">
                <a16:creationId xmlns:a16="http://schemas.microsoft.com/office/drawing/2014/main" id="{342AB231-E5FA-4817-AE97-353E963E5B15}"/>
              </a:ext>
            </a:extLst>
          </p:cNvPr>
          <p:cNvSpPr txBox="1"/>
          <p:nvPr/>
        </p:nvSpPr>
        <p:spPr>
          <a:xfrm>
            <a:off x="8114656" y="4310917"/>
            <a:ext cx="2093635" cy="369332"/>
          </a:xfrm>
          <a:prstGeom prst="rect">
            <a:avLst/>
          </a:prstGeom>
          <a:noFill/>
        </p:spPr>
        <p:txBody>
          <a:bodyPr wrap="square" rtlCol="0">
            <a:spAutoFit/>
          </a:bodyPr>
          <a:lstStyle/>
          <a:p>
            <a:r>
              <a:rPr kumimoji="1" lang="ja-JP" altLang="en-US" b="1" dirty="0"/>
              <a:t>データを加工</a:t>
            </a:r>
          </a:p>
        </p:txBody>
      </p:sp>
      <p:pic>
        <p:nvPicPr>
          <p:cNvPr id="22" name="図 21">
            <a:extLst>
              <a:ext uri="{FF2B5EF4-FFF2-40B4-BE49-F238E27FC236}">
                <a16:creationId xmlns:a16="http://schemas.microsoft.com/office/drawing/2014/main" id="{35B314B8-10C5-4B95-B15F-A4610FDAED50}"/>
              </a:ext>
            </a:extLst>
          </p:cNvPr>
          <p:cNvPicPr>
            <a:picLocks noChangeAspect="1"/>
          </p:cNvPicPr>
          <p:nvPr/>
        </p:nvPicPr>
        <p:blipFill>
          <a:blip r:embed="rId7"/>
          <a:stretch>
            <a:fillRect/>
          </a:stretch>
        </p:blipFill>
        <p:spPr>
          <a:xfrm>
            <a:off x="7800915" y="3058584"/>
            <a:ext cx="426757" cy="615749"/>
          </a:xfrm>
          <a:prstGeom prst="rect">
            <a:avLst/>
          </a:prstGeom>
        </p:spPr>
      </p:pic>
      <p:pic>
        <p:nvPicPr>
          <p:cNvPr id="23" name="図 22">
            <a:extLst>
              <a:ext uri="{FF2B5EF4-FFF2-40B4-BE49-F238E27FC236}">
                <a16:creationId xmlns:a16="http://schemas.microsoft.com/office/drawing/2014/main" id="{5174C839-1786-49CF-9EB5-1426513A725A}"/>
              </a:ext>
            </a:extLst>
          </p:cNvPr>
          <p:cNvPicPr>
            <a:picLocks noChangeAspect="1"/>
          </p:cNvPicPr>
          <p:nvPr/>
        </p:nvPicPr>
        <p:blipFill>
          <a:blip r:embed="rId7"/>
          <a:stretch>
            <a:fillRect/>
          </a:stretch>
        </p:blipFill>
        <p:spPr>
          <a:xfrm>
            <a:off x="7800915" y="4196268"/>
            <a:ext cx="426757" cy="615749"/>
          </a:xfrm>
          <a:prstGeom prst="rect">
            <a:avLst/>
          </a:prstGeom>
        </p:spPr>
      </p:pic>
      <p:sp>
        <p:nvSpPr>
          <p:cNvPr id="24" name="テキスト ボックス 23">
            <a:extLst>
              <a:ext uri="{FF2B5EF4-FFF2-40B4-BE49-F238E27FC236}">
                <a16:creationId xmlns:a16="http://schemas.microsoft.com/office/drawing/2014/main" id="{F672FBFE-D57C-4AEB-8B62-CECEC9D84ABC}"/>
              </a:ext>
            </a:extLst>
          </p:cNvPr>
          <p:cNvSpPr txBox="1"/>
          <p:nvPr/>
        </p:nvSpPr>
        <p:spPr>
          <a:xfrm>
            <a:off x="7138429" y="4805468"/>
            <a:ext cx="2778463" cy="523220"/>
          </a:xfrm>
          <a:prstGeom prst="rect">
            <a:avLst/>
          </a:prstGeom>
          <a:noFill/>
          <a:ln>
            <a:solidFill>
              <a:schemeClr val="tx1"/>
            </a:solidFill>
          </a:ln>
        </p:spPr>
        <p:txBody>
          <a:bodyPr wrap="square" rtlCol="0">
            <a:spAutoFit/>
          </a:bodyPr>
          <a:lstStyle/>
          <a:p>
            <a:pPr algn="ctr"/>
            <a:r>
              <a:rPr kumimoji="1" lang="en-US" altLang="ja-JP" sz="2800" b="1" dirty="0"/>
              <a:t>4.</a:t>
            </a:r>
            <a:r>
              <a:rPr kumimoji="1" lang="ja-JP" altLang="en-US" sz="2800" b="1" dirty="0"/>
              <a:t> </a:t>
            </a:r>
            <a:r>
              <a:rPr lang="ja-JP" altLang="en-US" sz="2800" b="1" dirty="0"/>
              <a:t>音声合成</a:t>
            </a:r>
            <a:endParaRPr kumimoji="1" lang="ja-JP" altLang="en-US" sz="2800" b="1" dirty="0"/>
          </a:p>
        </p:txBody>
      </p:sp>
      <p:pic>
        <p:nvPicPr>
          <p:cNvPr id="26" name="図 25">
            <a:extLst>
              <a:ext uri="{FF2B5EF4-FFF2-40B4-BE49-F238E27FC236}">
                <a16:creationId xmlns:a16="http://schemas.microsoft.com/office/drawing/2014/main" id="{D5BD5550-342F-4676-871C-3033960096E9}"/>
              </a:ext>
            </a:extLst>
          </p:cNvPr>
          <p:cNvPicPr>
            <a:picLocks noChangeAspect="1"/>
          </p:cNvPicPr>
          <p:nvPr/>
        </p:nvPicPr>
        <p:blipFill>
          <a:blip r:embed="rId8"/>
          <a:stretch>
            <a:fillRect/>
          </a:stretch>
        </p:blipFill>
        <p:spPr>
          <a:xfrm>
            <a:off x="4837328" y="4514968"/>
            <a:ext cx="1591194" cy="542591"/>
          </a:xfrm>
          <a:prstGeom prst="rect">
            <a:avLst/>
          </a:prstGeom>
        </p:spPr>
      </p:pic>
      <p:pic>
        <p:nvPicPr>
          <p:cNvPr id="28" name="グラフィックス 27" descr="スピーカー">
            <a:extLst>
              <a:ext uri="{FF2B5EF4-FFF2-40B4-BE49-F238E27FC236}">
                <a16:creationId xmlns:a16="http://schemas.microsoft.com/office/drawing/2014/main" id="{220862F6-DFBE-4DE3-BA90-B205309BDC8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93337" y="4310917"/>
            <a:ext cx="1115586" cy="1334701"/>
          </a:xfrm>
          <a:prstGeom prst="rect">
            <a:avLst/>
          </a:prstGeom>
        </p:spPr>
      </p:pic>
      <p:sp>
        <p:nvSpPr>
          <p:cNvPr id="29" name="テキスト ボックス 28">
            <a:extLst>
              <a:ext uri="{FF2B5EF4-FFF2-40B4-BE49-F238E27FC236}">
                <a16:creationId xmlns:a16="http://schemas.microsoft.com/office/drawing/2014/main" id="{35D5B71C-5906-42FE-B6F8-04572C0D3D96}"/>
              </a:ext>
            </a:extLst>
          </p:cNvPr>
          <p:cNvSpPr txBox="1"/>
          <p:nvPr/>
        </p:nvSpPr>
        <p:spPr>
          <a:xfrm>
            <a:off x="3698568" y="5462601"/>
            <a:ext cx="1478232" cy="400110"/>
          </a:xfrm>
          <a:prstGeom prst="rect">
            <a:avLst/>
          </a:prstGeom>
          <a:noFill/>
        </p:spPr>
        <p:txBody>
          <a:bodyPr wrap="square" rtlCol="0">
            <a:spAutoFit/>
          </a:bodyPr>
          <a:lstStyle/>
          <a:p>
            <a:r>
              <a:rPr kumimoji="1" lang="ja-JP" altLang="en-US" sz="2000" b="1" dirty="0"/>
              <a:t>スピーカー</a:t>
            </a:r>
          </a:p>
        </p:txBody>
      </p:sp>
      <p:pic>
        <p:nvPicPr>
          <p:cNvPr id="36" name="図 35">
            <a:extLst>
              <a:ext uri="{FF2B5EF4-FFF2-40B4-BE49-F238E27FC236}">
                <a16:creationId xmlns:a16="http://schemas.microsoft.com/office/drawing/2014/main" id="{BC0C9535-837B-4BB9-A659-C53B36E930B6}"/>
              </a:ext>
            </a:extLst>
          </p:cNvPr>
          <p:cNvPicPr>
            <a:picLocks noChangeAspect="1"/>
          </p:cNvPicPr>
          <p:nvPr/>
        </p:nvPicPr>
        <p:blipFill>
          <a:blip r:embed="rId11"/>
          <a:stretch>
            <a:fillRect/>
          </a:stretch>
        </p:blipFill>
        <p:spPr>
          <a:xfrm>
            <a:off x="2178279" y="5437607"/>
            <a:ext cx="1816765" cy="536494"/>
          </a:xfrm>
          <a:prstGeom prst="rect">
            <a:avLst/>
          </a:prstGeom>
        </p:spPr>
      </p:pic>
      <p:pic>
        <p:nvPicPr>
          <p:cNvPr id="37" name="図 36">
            <a:extLst>
              <a:ext uri="{FF2B5EF4-FFF2-40B4-BE49-F238E27FC236}">
                <a16:creationId xmlns:a16="http://schemas.microsoft.com/office/drawing/2014/main" id="{395DE852-9D2E-42C5-B98F-06B27354C5AB}"/>
              </a:ext>
            </a:extLst>
          </p:cNvPr>
          <p:cNvPicPr>
            <a:picLocks noChangeAspect="1"/>
          </p:cNvPicPr>
          <p:nvPr/>
        </p:nvPicPr>
        <p:blipFill>
          <a:blip r:embed="rId12"/>
          <a:stretch>
            <a:fillRect/>
          </a:stretch>
        </p:blipFill>
        <p:spPr>
          <a:xfrm>
            <a:off x="3017584" y="4544377"/>
            <a:ext cx="1231499" cy="536494"/>
          </a:xfrm>
          <a:prstGeom prst="rect">
            <a:avLst/>
          </a:prstGeom>
        </p:spPr>
      </p:pic>
      <p:pic>
        <p:nvPicPr>
          <p:cNvPr id="38" name="図 37">
            <a:extLst>
              <a:ext uri="{FF2B5EF4-FFF2-40B4-BE49-F238E27FC236}">
                <a16:creationId xmlns:a16="http://schemas.microsoft.com/office/drawing/2014/main" id="{CCBFF4C1-FBEF-461A-9B7C-85DA552F0DE5}"/>
              </a:ext>
            </a:extLst>
          </p:cNvPr>
          <p:cNvPicPr>
            <a:picLocks noChangeAspect="1"/>
          </p:cNvPicPr>
          <p:nvPr/>
        </p:nvPicPr>
        <p:blipFill>
          <a:blip r:embed="rId13"/>
          <a:stretch>
            <a:fillRect/>
          </a:stretch>
        </p:blipFill>
        <p:spPr>
          <a:xfrm flipH="1">
            <a:off x="3008254" y="4881558"/>
            <a:ext cx="720828" cy="390178"/>
          </a:xfrm>
          <a:prstGeom prst="rect">
            <a:avLst/>
          </a:prstGeom>
        </p:spPr>
      </p:pic>
      <p:sp>
        <p:nvSpPr>
          <p:cNvPr id="41" name="四角形: 角を丸くする 40">
            <a:extLst>
              <a:ext uri="{FF2B5EF4-FFF2-40B4-BE49-F238E27FC236}">
                <a16:creationId xmlns:a16="http://schemas.microsoft.com/office/drawing/2014/main" id="{E255BE54-A907-4E51-B28B-662F86FDFC43}"/>
              </a:ext>
            </a:extLst>
          </p:cNvPr>
          <p:cNvSpPr/>
          <p:nvPr/>
        </p:nvSpPr>
        <p:spPr>
          <a:xfrm>
            <a:off x="6391007" y="1139125"/>
            <a:ext cx="4296567" cy="4467226"/>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C9D9E234-F83F-4DA0-8AAF-1BE5B299FF4C}"/>
              </a:ext>
            </a:extLst>
          </p:cNvPr>
          <p:cNvPicPr>
            <a:picLocks noChangeAspect="1"/>
          </p:cNvPicPr>
          <p:nvPr/>
        </p:nvPicPr>
        <p:blipFill>
          <a:blip r:embed="rId6"/>
          <a:stretch>
            <a:fillRect/>
          </a:stretch>
        </p:blipFill>
        <p:spPr>
          <a:xfrm>
            <a:off x="4868307" y="1524723"/>
            <a:ext cx="2052024" cy="400111"/>
          </a:xfrm>
          <a:prstGeom prst="rect">
            <a:avLst/>
          </a:prstGeom>
        </p:spPr>
      </p:pic>
      <p:pic>
        <p:nvPicPr>
          <p:cNvPr id="25" name="図 24">
            <a:extLst>
              <a:ext uri="{FF2B5EF4-FFF2-40B4-BE49-F238E27FC236}">
                <a16:creationId xmlns:a16="http://schemas.microsoft.com/office/drawing/2014/main" id="{BC10EA82-B9AA-4009-B093-97EFE1122683}"/>
              </a:ext>
            </a:extLst>
          </p:cNvPr>
          <p:cNvPicPr>
            <a:picLocks noChangeAspect="1"/>
          </p:cNvPicPr>
          <p:nvPr/>
        </p:nvPicPr>
        <p:blipFill>
          <a:blip r:embed="rId14"/>
          <a:stretch>
            <a:fillRect/>
          </a:stretch>
        </p:blipFill>
        <p:spPr>
          <a:xfrm flipH="1">
            <a:off x="4905189" y="4882215"/>
            <a:ext cx="2015142" cy="402371"/>
          </a:xfrm>
          <a:prstGeom prst="rect">
            <a:avLst/>
          </a:prstGeom>
        </p:spPr>
      </p:pic>
      <p:sp>
        <p:nvSpPr>
          <p:cNvPr id="44" name="正方形/長方形 43">
            <a:extLst>
              <a:ext uri="{FF2B5EF4-FFF2-40B4-BE49-F238E27FC236}">
                <a16:creationId xmlns:a16="http://schemas.microsoft.com/office/drawing/2014/main" id="{047306FF-E7DC-4DC0-88D2-A756F368FC81}"/>
              </a:ext>
            </a:extLst>
          </p:cNvPr>
          <p:cNvSpPr/>
          <p:nvPr/>
        </p:nvSpPr>
        <p:spPr>
          <a:xfrm>
            <a:off x="590550" y="771524"/>
            <a:ext cx="11001375" cy="57626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吹き出し: 円形 44">
            <a:extLst>
              <a:ext uri="{FF2B5EF4-FFF2-40B4-BE49-F238E27FC236}">
                <a16:creationId xmlns:a16="http://schemas.microsoft.com/office/drawing/2014/main" id="{531847DC-7F7C-4390-9A1E-227AC00D9987}"/>
              </a:ext>
            </a:extLst>
          </p:cNvPr>
          <p:cNvSpPr/>
          <p:nvPr/>
        </p:nvSpPr>
        <p:spPr>
          <a:xfrm flipH="1">
            <a:off x="822976" y="868063"/>
            <a:ext cx="1587057" cy="820185"/>
          </a:xfrm>
          <a:prstGeom prst="wedgeEllipseCallout">
            <a:avLst>
              <a:gd name="adj1" fmla="val -39862"/>
              <a:gd name="adj2" fmla="val 4920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今日の</a:t>
            </a:r>
            <a:endParaRPr kumimoji="1" lang="en-US" altLang="ja-JP" b="1" dirty="0">
              <a:solidFill>
                <a:schemeClr val="tx1"/>
              </a:solidFill>
            </a:endParaRPr>
          </a:p>
          <a:p>
            <a:pPr algn="ctr"/>
            <a:r>
              <a:rPr kumimoji="1" lang="ja-JP" altLang="en-US" b="1" dirty="0">
                <a:solidFill>
                  <a:schemeClr val="tx1"/>
                </a:solidFill>
              </a:rPr>
              <a:t>天気は？</a:t>
            </a:r>
          </a:p>
        </p:txBody>
      </p:sp>
      <p:sp>
        <p:nvSpPr>
          <p:cNvPr id="46" name="吹き出し: 円形 45">
            <a:extLst>
              <a:ext uri="{FF2B5EF4-FFF2-40B4-BE49-F238E27FC236}">
                <a16:creationId xmlns:a16="http://schemas.microsoft.com/office/drawing/2014/main" id="{FF08C2EB-69D1-4D5F-B47A-54DEDBBB7AC2}"/>
              </a:ext>
            </a:extLst>
          </p:cNvPr>
          <p:cNvSpPr/>
          <p:nvPr/>
        </p:nvSpPr>
        <p:spPr>
          <a:xfrm flipH="1">
            <a:off x="3094543" y="3519517"/>
            <a:ext cx="2552747" cy="820185"/>
          </a:xfrm>
          <a:prstGeom prst="wedgeEllipseCallout">
            <a:avLst>
              <a:gd name="adj1" fmla="val 136"/>
              <a:gd name="adj2" fmla="val 7375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今日は晴れです</a:t>
            </a:r>
            <a:endParaRPr kumimoji="1" lang="en-US" altLang="ja-JP" b="1" dirty="0">
              <a:solidFill>
                <a:schemeClr val="tx1"/>
              </a:solidFill>
            </a:endParaRPr>
          </a:p>
        </p:txBody>
      </p:sp>
      <p:sp>
        <p:nvSpPr>
          <p:cNvPr id="47" name="吹き出し: 円形 46">
            <a:extLst>
              <a:ext uri="{FF2B5EF4-FFF2-40B4-BE49-F238E27FC236}">
                <a16:creationId xmlns:a16="http://schemas.microsoft.com/office/drawing/2014/main" id="{2237FA94-2B9D-4AA8-B3A9-CAA8D2D3BA68}"/>
              </a:ext>
            </a:extLst>
          </p:cNvPr>
          <p:cNvSpPr/>
          <p:nvPr/>
        </p:nvSpPr>
        <p:spPr>
          <a:xfrm flipH="1">
            <a:off x="808268" y="3589438"/>
            <a:ext cx="2018397" cy="820185"/>
          </a:xfrm>
          <a:prstGeom prst="wedgeEllipseCallout">
            <a:avLst>
              <a:gd name="adj1" fmla="val -38615"/>
              <a:gd name="adj2" fmla="val 5431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ありがとう！</a:t>
            </a:r>
          </a:p>
        </p:txBody>
      </p:sp>
    </p:spTree>
    <p:extLst>
      <p:ext uri="{BB962C8B-B14F-4D97-AF65-F5344CB8AC3E}">
        <p14:creationId xmlns:p14="http://schemas.microsoft.com/office/powerpoint/2010/main" val="2554156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8862F3-41A2-42B3-98BD-30932DC1D1F9}"/>
              </a:ext>
            </a:extLst>
          </p:cNvPr>
          <p:cNvSpPr>
            <a:spLocks noGrp="1"/>
          </p:cNvSpPr>
          <p:nvPr>
            <p:ph type="title"/>
          </p:nvPr>
        </p:nvSpPr>
        <p:spPr>
          <a:xfrm>
            <a:off x="838200" y="781877"/>
            <a:ext cx="10515600" cy="1152939"/>
          </a:xfrm>
        </p:spPr>
        <p:txBody>
          <a:bodyPr>
            <a:normAutofit fontScale="90000"/>
          </a:bodyPr>
          <a:lstStyle/>
          <a:p>
            <a:r>
              <a:rPr lang="en-US" altLang="ja-JP" dirty="0"/>
              <a:t>【</a:t>
            </a:r>
            <a:r>
              <a:rPr lang="ja-JP" altLang="en-US" dirty="0"/>
              <a:t>音声認識</a:t>
            </a:r>
            <a:r>
              <a:rPr lang="en-US" altLang="ja-JP" dirty="0"/>
              <a:t>】</a:t>
            </a:r>
            <a:r>
              <a:rPr lang="ja-JP" altLang="en-US" dirty="0"/>
              <a:t>→ </a:t>
            </a:r>
            <a:r>
              <a:rPr lang="en-US" altLang="ja-JP" dirty="0"/>
              <a:t>Julius</a:t>
            </a:r>
            <a:br>
              <a:rPr lang="en-US" altLang="ja-JP" dirty="0"/>
            </a:br>
            <a:endParaRPr kumimoji="1" lang="ja-JP" altLang="en-US" dirty="0"/>
          </a:p>
        </p:txBody>
      </p:sp>
      <p:sp>
        <p:nvSpPr>
          <p:cNvPr id="3" name="コンテンツ プレースホルダー 2">
            <a:extLst>
              <a:ext uri="{FF2B5EF4-FFF2-40B4-BE49-F238E27FC236}">
                <a16:creationId xmlns:a16="http://schemas.microsoft.com/office/drawing/2014/main" id="{301899F0-246A-45A7-B30D-83F968213476}"/>
              </a:ext>
            </a:extLst>
          </p:cNvPr>
          <p:cNvSpPr>
            <a:spLocks noGrp="1"/>
          </p:cNvSpPr>
          <p:nvPr>
            <p:ph idx="1"/>
          </p:nvPr>
        </p:nvSpPr>
        <p:spPr/>
        <p:txBody>
          <a:bodyPr>
            <a:normAutofit/>
          </a:bodyPr>
          <a:lstStyle/>
          <a:p>
            <a:r>
              <a:rPr lang="ja-JP" altLang="en-US" dirty="0"/>
              <a:t>マイクからリアルタイムの音声データを入力できる</a:t>
            </a:r>
            <a:endParaRPr lang="en-US" altLang="ja-JP" dirty="0"/>
          </a:p>
          <a:p>
            <a:endParaRPr lang="en-US" altLang="ja-JP" dirty="0"/>
          </a:p>
          <a:p>
            <a:r>
              <a:rPr lang="ja-JP" altLang="en-US" dirty="0"/>
              <a:t>音声データから、文字データを生成できる</a:t>
            </a:r>
            <a:endParaRPr lang="en-US" altLang="ja-JP" dirty="0"/>
          </a:p>
          <a:p>
            <a:endParaRPr lang="en-US" altLang="ja-JP" dirty="0"/>
          </a:p>
          <a:p>
            <a:r>
              <a:rPr lang="ja-JP" altLang="en-US" dirty="0"/>
              <a:t>オープンソースソフトウェア</a:t>
            </a:r>
            <a:endParaRPr lang="en-US" altLang="ja-JP" dirty="0"/>
          </a:p>
          <a:p>
            <a:endParaRPr lang="en-US" altLang="ja-JP" dirty="0"/>
          </a:p>
          <a:p>
            <a:r>
              <a:rPr lang="ja-JP" altLang="en-US" dirty="0"/>
              <a:t>記述文法音声認識で精度</a:t>
            </a:r>
            <a:r>
              <a:rPr lang="en-US" altLang="ja-JP" dirty="0"/>
              <a:t>UP</a:t>
            </a:r>
            <a:r>
              <a:rPr lang="ja-JP" altLang="en-US" dirty="0"/>
              <a:t>できる</a:t>
            </a:r>
          </a:p>
        </p:txBody>
      </p:sp>
    </p:spTree>
    <p:extLst>
      <p:ext uri="{BB962C8B-B14F-4D97-AF65-F5344CB8AC3E}">
        <p14:creationId xmlns:p14="http://schemas.microsoft.com/office/powerpoint/2010/main" val="2338879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D045C0-3EFC-4ADA-8018-AC3A8E48AEB7}"/>
              </a:ext>
            </a:extLst>
          </p:cNvPr>
          <p:cNvSpPr>
            <a:spLocks noGrp="1"/>
          </p:cNvSpPr>
          <p:nvPr>
            <p:ph type="title"/>
          </p:nvPr>
        </p:nvSpPr>
        <p:spPr>
          <a:xfrm>
            <a:off x="0" y="-4033"/>
            <a:ext cx="10515600" cy="1325563"/>
          </a:xfrm>
        </p:spPr>
        <p:txBody>
          <a:bodyPr/>
          <a:lstStyle/>
          <a:p>
            <a:r>
              <a:rPr lang="ja-JP" altLang="en-US" sz="4800" b="1" dirty="0"/>
              <a:t>記述文法音声認識</a:t>
            </a:r>
            <a:r>
              <a:rPr lang="ja-JP" altLang="en-US" dirty="0"/>
              <a:t>とは？</a:t>
            </a:r>
            <a:endParaRPr kumimoji="1" lang="ja-JP" altLang="en-US" dirty="0"/>
          </a:p>
        </p:txBody>
      </p:sp>
      <p:sp>
        <p:nvSpPr>
          <p:cNvPr id="3" name="コンテンツ プレースホルダー 2">
            <a:extLst>
              <a:ext uri="{FF2B5EF4-FFF2-40B4-BE49-F238E27FC236}">
                <a16:creationId xmlns:a16="http://schemas.microsoft.com/office/drawing/2014/main" id="{6FFADB5B-01A3-4BFE-BD5C-D8258318B9A6}"/>
              </a:ext>
            </a:extLst>
          </p:cNvPr>
          <p:cNvSpPr>
            <a:spLocks noGrp="1"/>
          </p:cNvSpPr>
          <p:nvPr>
            <p:ph idx="1"/>
          </p:nvPr>
        </p:nvSpPr>
        <p:spPr>
          <a:xfrm>
            <a:off x="838200" y="1066147"/>
            <a:ext cx="10515600" cy="4351338"/>
          </a:xfrm>
        </p:spPr>
        <p:txBody>
          <a:bodyPr>
            <a:normAutofit/>
          </a:bodyPr>
          <a:lstStyle/>
          <a:p>
            <a:pPr marL="0" indent="0">
              <a:buNone/>
            </a:pPr>
            <a:r>
              <a:rPr kumimoji="1" lang="ja-JP" altLang="en-US" sz="3200" dirty="0"/>
              <a:t>→辞書ファイルと文法ファイルを作成</a:t>
            </a:r>
            <a:endParaRPr lang="en-US" altLang="ja-JP" sz="3200" dirty="0"/>
          </a:p>
          <a:p>
            <a:pPr marL="0" indent="0">
              <a:buNone/>
            </a:pPr>
            <a:r>
              <a:rPr kumimoji="1" lang="ja-JP" altLang="en-US" sz="3200" dirty="0"/>
              <a:t>　</a:t>
            </a:r>
            <a:r>
              <a:rPr kumimoji="1" lang="en-US" altLang="ja-JP" sz="3200" dirty="0">
                <a:solidFill>
                  <a:srgbClr val="FF0000"/>
                </a:solidFill>
              </a:rPr>
              <a:t>※</a:t>
            </a:r>
            <a:r>
              <a:rPr kumimoji="1" lang="ja-JP" altLang="en-US" sz="3200" dirty="0"/>
              <a:t>大量のデータが必要</a:t>
            </a:r>
            <a:endParaRPr kumimoji="1" lang="en-US" altLang="ja-JP" sz="3200" dirty="0"/>
          </a:p>
        </p:txBody>
      </p:sp>
      <p:pic>
        <p:nvPicPr>
          <p:cNvPr id="5" name="図 4">
            <a:extLst>
              <a:ext uri="{FF2B5EF4-FFF2-40B4-BE49-F238E27FC236}">
                <a16:creationId xmlns:a16="http://schemas.microsoft.com/office/drawing/2014/main" id="{6A871700-39C2-4C18-8398-81E47A628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64" y="2897181"/>
            <a:ext cx="2413679" cy="3477049"/>
          </a:xfrm>
          <a:prstGeom prst="rect">
            <a:avLst/>
          </a:prstGeom>
        </p:spPr>
      </p:pic>
      <p:pic>
        <p:nvPicPr>
          <p:cNvPr id="7" name="図 6">
            <a:extLst>
              <a:ext uri="{FF2B5EF4-FFF2-40B4-BE49-F238E27FC236}">
                <a16:creationId xmlns:a16="http://schemas.microsoft.com/office/drawing/2014/main" id="{3931B443-48EF-40B6-9177-DFD4AB754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343" y="2376548"/>
            <a:ext cx="2646787" cy="4481452"/>
          </a:xfrm>
          <a:prstGeom prst="rect">
            <a:avLst/>
          </a:prstGeom>
        </p:spPr>
      </p:pic>
      <p:sp>
        <p:nvSpPr>
          <p:cNvPr id="8" name="テキスト ボックス 7">
            <a:extLst>
              <a:ext uri="{FF2B5EF4-FFF2-40B4-BE49-F238E27FC236}">
                <a16:creationId xmlns:a16="http://schemas.microsoft.com/office/drawing/2014/main" id="{BD7CD1DC-AE76-4384-956B-0CF56DE102C9}"/>
              </a:ext>
            </a:extLst>
          </p:cNvPr>
          <p:cNvSpPr txBox="1"/>
          <p:nvPr/>
        </p:nvSpPr>
        <p:spPr>
          <a:xfrm>
            <a:off x="401361" y="2312406"/>
            <a:ext cx="2979822" cy="584775"/>
          </a:xfrm>
          <a:prstGeom prst="rect">
            <a:avLst/>
          </a:prstGeom>
          <a:noFill/>
        </p:spPr>
        <p:txBody>
          <a:bodyPr wrap="square" rtlCol="0">
            <a:spAutoFit/>
          </a:bodyPr>
          <a:lstStyle/>
          <a:p>
            <a:r>
              <a:rPr kumimoji="1" lang="ja-JP" altLang="en-US" sz="3200" b="1" dirty="0"/>
              <a:t>辞書ファイル</a:t>
            </a:r>
          </a:p>
        </p:txBody>
      </p:sp>
      <p:pic>
        <p:nvPicPr>
          <p:cNvPr id="10" name="図 9">
            <a:extLst>
              <a:ext uri="{FF2B5EF4-FFF2-40B4-BE49-F238E27FC236}">
                <a16:creationId xmlns:a16="http://schemas.microsoft.com/office/drawing/2014/main" id="{CEA4FB12-6933-4672-AAAD-8691FB08D4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017" y="3004982"/>
            <a:ext cx="5474983" cy="2259517"/>
          </a:xfrm>
          <a:prstGeom prst="rect">
            <a:avLst/>
          </a:prstGeom>
        </p:spPr>
      </p:pic>
      <p:sp>
        <p:nvSpPr>
          <p:cNvPr id="11" name="テキスト ボックス 10">
            <a:extLst>
              <a:ext uri="{FF2B5EF4-FFF2-40B4-BE49-F238E27FC236}">
                <a16:creationId xmlns:a16="http://schemas.microsoft.com/office/drawing/2014/main" id="{B2D687C2-4186-4917-BC70-87F9AFC9FD50}"/>
              </a:ext>
            </a:extLst>
          </p:cNvPr>
          <p:cNvSpPr txBox="1"/>
          <p:nvPr/>
        </p:nvSpPr>
        <p:spPr>
          <a:xfrm>
            <a:off x="6748060" y="2410351"/>
            <a:ext cx="2979822" cy="584775"/>
          </a:xfrm>
          <a:prstGeom prst="rect">
            <a:avLst/>
          </a:prstGeom>
          <a:noFill/>
        </p:spPr>
        <p:txBody>
          <a:bodyPr wrap="square" rtlCol="0">
            <a:spAutoFit/>
          </a:bodyPr>
          <a:lstStyle/>
          <a:p>
            <a:r>
              <a:rPr kumimoji="1" lang="ja-JP" altLang="en-US" sz="3200" b="1" dirty="0"/>
              <a:t>文法ファイル</a:t>
            </a:r>
          </a:p>
        </p:txBody>
      </p:sp>
    </p:spTree>
    <p:extLst>
      <p:ext uri="{BB962C8B-B14F-4D97-AF65-F5344CB8AC3E}">
        <p14:creationId xmlns:p14="http://schemas.microsoft.com/office/powerpoint/2010/main" val="149634373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740</TotalTime>
  <Words>580</Words>
  <Application>Microsoft Office PowerPoint</Application>
  <PresentationFormat>ワイド画面</PresentationFormat>
  <Paragraphs>152</Paragraphs>
  <Slides>27</Slides>
  <Notes>1</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27</vt:i4>
      </vt:variant>
    </vt:vector>
  </HeadingPairs>
  <TitlesOfParts>
    <vt:vector size="33" baseType="lpstr">
      <vt:lpstr>BIZ UDPゴシック</vt:lpstr>
      <vt:lpstr>游ゴシック</vt:lpstr>
      <vt:lpstr>游ゴシック Light</vt:lpstr>
      <vt:lpstr>Arial</vt:lpstr>
      <vt:lpstr>Palatino Linotype</vt:lpstr>
      <vt:lpstr>Office テーマ</vt:lpstr>
      <vt:lpstr>AIスピーカー開発</vt:lpstr>
      <vt:lpstr>AIスピーカー とは</vt:lpstr>
      <vt:lpstr>AIスピーカーの名称</vt:lpstr>
      <vt:lpstr>YoSiEの外見</vt:lpstr>
      <vt:lpstr>YoSiEの振る舞い</vt:lpstr>
      <vt:lpstr>YoSiEに出来ること</vt:lpstr>
      <vt:lpstr>PowerPoint プレゼンテーション</vt:lpstr>
      <vt:lpstr>【音声認識】→ Julius </vt:lpstr>
      <vt:lpstr>記述文法音声認識とは？</vt:lpstr>
      <vt:lpstr>【AI】→ TensorFlow</vt:lpstr>
      <vt:lpstr>PowerPoint プレゼンテーション</vt:lpstr>
      <vt:lpstr>ニューラルネットワーク説明図</vt:lpstr>
      <vt:lpstr>【データ取得】</vt:lpstr>
      <vt:lpstr>スクレイピングとは</vt:lpstr>
      <vt:lpstr>スクレイピングの実行結果</vt:lpstr>
      <vt:lpstr>【音声合成】→ OpenJTalk</vt:lpstr>
      <vt:lpstr>OpenJTalkの設定</vt:lpstr>
      <vt:lpstr>本体：Raspberry Pi(通称:ラズパイ)</vt:lpstr>
      <vt:lpstr>このプロジェクトについて</vt:lpstr>
      <vt:lpstr>プロジェクトの管理・進め方について</vt:lpstr>
      <vt:lpstr>【GitHub】</vt:lpstr>
      <vt:lpstr>【brabio】</vt:lpstr>
      <vt:lpstr>【Slack】</vt:lpstr>
      <vt:lpstr>これから</vt:lpstr>
      <vt:lpstr>PowerPoint プレゼンテーション</vt:lpstr>
      <vt:lpstr>OpenJTalkの補足</vt:lpstr>
      <vt:lpstr>YoSiEという名前について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AIスピーカーYoSiE</dc:title>
  <dc:creator>rikie</dc:creator>
  <cp:lastModifiedBy>山田 晃生</cp:lastModifiedBy>
  <cp:revision>77</cp:revision>
  <dcterms:created xsi:type="dcterms:W3CDTF">2021-09-29T01:00:40Z</dcterms:created>
  <dcterms:modified xsi:type="dcterms:W3CDTF">2021-10-06T03:06:39Z</dcterms:modified>
</cp:coreProperties>
</file>